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4"/>
  </p:sldMasterIdLst>
  <p:notesMasterIdLst>
    <p:notesMasterId r:id="rId24"/>
  </p:notesMasterIdLst>
  <p:sldIdLst>
    <p:sldId id="256" r:id="rId5"/>
    <p:sldId id="260" r:id="rId6"/>
    <p:sldId id="273" r:id="rId7"/>
    <p:sldId id="319" r:id="rId8"/>
    <p:sldId id="261" r:id="rId9"/>
    <p:sldId id="296" r:id="rId10"/>
    <p:sldId id="309" r:id="rId11"/>
    <p:sldId id="320" r:id="rId12"/>
    <p:sldId id="310" r:id="rId13"/>
    <p:sldId id="312" r:id="rId14"/>
    <p:sldId id="314" r:id="rId15"/>
    <p:sldId id="313" r:id="rId16"/>
    <p:sldId id="315" r:id="rId17"/>
    <p:sldId id="297" r:id="rId18"/>
    <p:sldId id="316" r:id="rId19"/>
    <p:sldId id="317" r:id="rId20"/>
    <p:sldId id="318" r:id="rId21"/>
    <p:sldId id="288" r:id="rId22"/>
    <p:sldId id="277" r:id="rId23"/>
  </p:sldIdLst>
  <p:sldSz cx="9144000" cy="5143500" type="screen16x9"/>
  <p:notesSz cx="6858000" cy="9144000"/>
  <p:embeddedFontLst>
    <p:embeddedFont>
      <p:font typeface="Baskerville Old Face" panose="02020602080505020303" pitchFamily="18" charset="0"/>
      <p:regular r:id="rId25"/>
    </p:embeddedFont>
    <p:embeddedFont>
      <p:font typeface="Lexend Deca" panose="020B0604020202020204" charset="0"/>
      <p:regular r:id="rId26"/>
    </p:embeddedFont>
    <p:embeddedFont>
      <p:font typeface="Nunito Sans" pitchFamily="2" charset="0"/>
      <p:regular r:id="rId27"/>
      <p:bold r:id="rId28"/>
      <p:italic r:id="rId29"/>
      <p:boldItalic r:id="rId30"/>
    </p:embeddedFont>
    <p:embeddedFont>
      <p:font typeface="Nunito Sans Light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D0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0E4934D-C5E7-4EA8-B84E-AA4D93522FE5}">
  <a:tblStyle styleId="{00E4934D-C5E7-4EA8-B84E-AA4D93522F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D46976A-22B5-4051-8114-C7D9531ECD2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103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21" Type="http://schemas.openxmlformats.org/officeDocument/2006/relationships/slide" Target="slides/slide17.xml"/><Relationship Id="rId34" Type="http://schemas.openxmlformats.org/officeDocument/2006/relationships/font" Target="fonts/font10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Abbiamo scelto questo piano per via della bassa utenza, in modo da ridurre i costi e in caso che l’utenza aumenti, aumentare la potenza di calcolo, oppure agganciare il load balancer.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0454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Abbiamo scelto questo piano per via della bassa utenza, in modo da ridurre i costi e in caso che l’utenza aumenti, aumentare la potenza di calcolo, oppure agganciare il load balancer.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52478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Abbiamo scelto questo piano per via della bassa utenza, in modo da ridurre i costi e in caso che l’utenza aumenti, aumentare la potenza di calcolo, oppure agganciare il load balancer.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7258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Abbiamo scelto questo piano per via della bassa utenza, in modo da ridurre i costi e in caso che l’utenza aumenti, aumentare la potenza di calcolo, oppure agganciare il load balancer.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7171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8515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21072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8577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21424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c3eb8b9f55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c3eb8b9f55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0611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c3eb8b9f55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c3eb8b9f55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9117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c3eb8b9f55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c3eb8b9f55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301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c3eb8b9f55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c3eb8b9f55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6369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c3eb8b9f55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c3eb8b9f55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3810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125200" y="1593775"/>
            <a:ext cx="4470900" cy="2086800"/>
          </a:xfrm>
          <a:prstGeom prst="rect">
            <a:avLst/>
          </a:prstGeom>
          <a:solidFill>
            <a:srgbClr val="17000B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1825" y="1530325"/>
            <a:ext cx="4470900" cy="208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303600" y="2049175"/>
            <a:ext cx="1216772" cy="1049100"/>
            <a:chOff x="304800" y="304800"/>
            <a:chExt cx="1216772" cy="1049100"/>
          </a:xfrm>
        </p:grpSpPr>
        <p:sp>
          <p:nvSpPr>
            <p:cNvPr id="13" name="Google Shape;13;p2"/>
            <p:cNvSpPr/>
            <p:nvPr/>
          </p:nvSpPr>
          <p:spPr>
            <a:xfrm>
              <a:off x="304800" y="304800"/>
              <a:ext cx="1049100" cy="1049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5400000">
              <a:off x="1274822" y="742350"/>
              <a:ext cx="319500" cy="1740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631500" y="2049175"/>
            <a:ext cx="3598200" cy="104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1125201" y="675025"/>
            <a:ext cx="3611400" cy="3924300"/>
          </a:xfrm>
          <a:prstGeom prst="rect">
            <a:avLst/>
          </a:prstGeom>
          <a:solidFill>
            <a:srgbClr val="17000B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1061825" y="607075"/>
            <a:ext cx="3611400" cy="393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27;p4"/>
          <p:cNvGrpSpPr/>
          <p:nvPr/>
        </p:nvGrpSpPr>
        <p:grpSpPr>
          <a:xfrm>
            <a:off x="303600" y="303900"/>
            <a:ext cx="1216772" cy="1049100"/>
            <a:chOff x="304800" y="304800"/>
            <a:chExt cx="1216772" cy="1049100"/>
          </a:xfrm>
        </p:grpSpPr>
        <p:sp>
          <p:nvSpPr>
            <p:cNvPr id="28" name="Google Shape;28;p4"/>
            <p:cNvSpPr/>
            <p:nvPr/>
          </p:nvSpPr>
          <p:spPr>
            <a:xfrm>
              <a:off x="304800" y="304800"/>
              <a:ext cx="1049100" cy="1049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 rot="5400000">
              <a:off x="1274822" y="947150"/>
              <a:ext cx="319500" cy="174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1612525" y="846925"/>
            <a:ext cx="2794500" cy="33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▪"/>
              <a:defRPr sz="2400"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▫"/>
              <a:defRPr sz="2400"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▫"/>
              <a:defRPr sz="2400"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▫"/>
              <a:defRPr sz="2400"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32" name="Google Shape;32;p4"/>
          <p:cNvSpPr txBox="1"/>
          <p:nvPr/>
        </p:nvSpPr>
        <p:spPr>
          <a:xfrm>
            <a:off x="303600" y="393900"/>
            <a:ext cx="10434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“</a:t>
            </a:r>
            <a:endParaRPr sz="8600" b="1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300450" y="305400"/>
            <a:ext cx="1049625" cy="1047875"/>
          </a:xfrm>
          <a:custGeom>
            <a:avLst/>
            <a:gdLst/>
            <a:ahLst/>
            <a:cxnLst/>
            <a:rect l="l" t="t" r="r" b="b"/>
            <a:pathLst>
              <a:path w="41985" h="41915" extrusionOk="0">
                <a:moveTo>
                  <a:pt x="70" y="0"/>
                </a:moveTo>
                <a:lnTo>
                  <a:pt x="41985" y="0"/>
                </a:lnTo>
                <a:lnTo>
                  <a:pt x="41985" y="41915"/>
                </a:lnTo>
                <a:lnTo>
                  <a:pt x="0" y="41915"/>
                </a:lnTo>
                <a:lnTo>
                  <a:pt x="0" y="35184"/>
                </a:lnTo>
                <a:lnTo>
                  <a:pt x="6662" y="29216"/>
                </a:lnTo>
                <a:lnTo>
                  <a:pt x="70" y="231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5" name="Google Shape;35;p5"/>
          <p:cNvSpPr/>
          <p:nvPr/>
        </p:nvSpPr>
        <p:spPr>
          <a:xfrm>
            <a:off x="7045800" y="4094350"/>
            <a:ext cx="2098200" cy="104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5"/>
          <p:cNvGrpSpPr/>
          <p:nvPr/>
        </p:nvGrpSpPr>
        <p:grpSpPr>
          <a:xfrm>
            <a:off x="6501631" y="370231"/>
            <a:ext cx="2403000" cy="4229100"/>
            <a:chOff x="6501631" y="370231"/>
            <a:chExt cx="2403000" cy="4229100"/>
          </a:xfrm>
        </p:grpSpPr>
        <p:sp>
          <p:nvSpPr>
            <p:cNvPr id="37" name="Google Shape;37;p5"/>
            <p:cNvSpPr/>
            <p:nvPr/>
          </p:nvSpPr>
          <p:spPr>
            <a:xfrm>
              <a:off x="6501631" y="370231"/>
              <a:ext cx="2403000" cy="4229100"/>
            </a:xfrm>
            <a:prstGeom prst="rect">
              <a:avLst/>
            </a:prstGeom>
            <a:solidFill>
              <a:srgbClr val="5C002D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7045800" y="4094350"/>
              <a:ext cx="1858800" cy="504900"/>
            </a:xfrm>
            <a:prstGeom prst="rect">
              <a:avLst/>
            </a:prstGeom>
            <a:solidFill>
              <a:srgbClr val="5C002D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5"/>
          <p:cNvSpPr/>
          <p:nvPr/>
        </p:nvSpPr>
        <p:spPr>
          <a:xfrm>
            <a:off x="6436200" y="304800"/>
            <a:ext cx="2403000" cy="422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1007700" y="1582550"/>
            <a:ext cx="48243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 half">
  <p:cSld name="TITLE_AND_BODY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300450" y="301275"/>
            <a:ext cx="1055325" cy="1662225"/>
          </a:xfrm>
          <a:custGeom>
            <a:avLst/>
            <a:gdLst/>
            <a:ahLst/>
            <a:cxnLst/>
            <a:rect l="l" t="t" r="r" b="b"/>
            <a:pathLst>
              <a:path w="42213" h="66489" extrusionOk="0">
                <a:moveTo>
                  <a:pt x="33" y="0"/>
                </a:moveTo>
                <a:lnTo>
                  <a:pt x="42213" y="0"/>
                </a:lnTo>
                <a:lnTo>
                  <a:pt x="41985" y="66489"/>
                </a:lnTo>
                <a:lnTo>
                  <a:pt x="0" y="66489"/>
                </a:lnTo>
                <a:lnTo>
                  <a:pt x="0" y="59758"/>
                </a:lnTo>
                <a:lnTo>
                  <a:pt x="6662" y="53790"/>
                </a:lnTo>
                <a:lnTo>
                  <a:pt x="70" y="476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5" name="Google Shape;45;p6"/>
          <p:cNvSpPr/>
          <p:nvPr/>
        </p:nvSpPr>
        <p:spPr>
          <a:xfrm>
            <a:off x="7045800" y="4094350"/>
            <a:ext cx="2098200" cy="104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6"/>
          <p:cNvGrpSpPr/>
          <p:nvPr/>
        </p:nvGrpSpPr>
        <p:grpSpPr>
          <a:xfrm>
            <a:off x="5293222" y="370225"/>
            <a:ext cx="3611400" cy="4229100"/>
            <a:chOff x="5293222" y="370225"/>
            <a:chExt cx="3611400" cy="4229100"/>
          </a:xfrm>
        </p:grpSpPr>
        <p:sp>
          <p:nvSpPr>
            <p:cNvPr id="47" name="Google Shape;47;p6"/>
            <p:cNvSpPr/>
            <p:nvPr/>
          </p:nvSpPr>
          <p:spPr>
            <a:xfrm>
              <a:off x="5293222" y="370225"/>
              <a:ext cx="3611400" cy="4229100"/>
            </a:xfrm>
            <a:prstGeom prst="rect">
              <a:avLst/>
            </a:prstGeom>
            <a:solidFill>
              <a:srgbClr val="5C002D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7045800" y="4094350"/>
              <a:ext cx="1858800" cy="504900"/>
            </a:xfrm>
            <a:prstGeom prst="rect">
              <a:avLst/>
            </a:prstGeom>
            <a:solidFill>
              <a:srgbClr val="5C002D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6"/>
          <p:cNvSpPr/>
          <p:nvPr/>
        </p:nvSpPr>
        <p:spPr>
          <a:xfrm>
            <a:off x="5227800" y="304800"/>
            <a:ext cx="3611400" cy="422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702900" y="1445600"/>
            <a:ext cx="3915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body" idx="1"/>
          </p:nvPr>
        </p:nvSpPr>
        <p:spPr>
          <a:xfrm>
            <a:off x="1006800" y="2268300"/>
            <a:ext cx="3611400" cy="226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/>
          <p:nvPr/>
        </p:nvSpPr>
        <p:spPr>
          <a:xfrm>
            <a:off x="300450" y="305400"/>
            <a:ext cx="1049625" cy="1047875"/>
          </a:xfrm>
          <a:custGeom>
            <a:avLst/>
            <a:gdLst/>
            <a:ahLst/>
            <a:cxnLst/>
            <a:rect l="l" t="t" r="r" b="b"/>
            <a:pathLst>
              <a:path w="41985" h="41915" extrusionOk="0">
                <a:moveTo>
                  <a:pt x="70" y="0"/>
                </a:moveTo>
                <a:lnTo>
                  <a:pt x="41985" y="0"/>
                </a:lnTo>
                <a:lnTo>
                  <a:pt x="41985" y="41915"/>
                </a:lnTo>
                <a:lnTo>
                  <a:pt x="0" y="41915"/>
                </a:lnTo>
                <a:lnTo>
                  <a:pt x="0" y="35184"/>
                </a:lnTo>
                <a:lnTo>
                  <a:pt x="6662" y="29216"/>
                </a:lnTo>
                <a:lnTo>
                  <a:pt x="70" y="231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6" name="Google Shape;66;p8"/>
          <p:cNvSpPr/>
          <p:nvPr/>
        </p:nvSpPr>
        <p:spPr>
          <a:xfrm>
            <a:off x="7045800" y="4533850"/>
            <a:ext cx="20982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body" idx="1"/>
          </p:nvPr>
        </p:nvSpPr>
        <p:spPr>
          <a:xfrm>
            <a:off x="1007700" y="1582550"/>
            <a:ext cx="22191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body" idx="2"/>
          </p:nvPr>
        </p:nvSpPr>
        <p:spPr>
          <a:xfrm>
            <a:off x="3459809" y="1582550"/>
            <a:ext cx="22191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body" idx="3"/>
          </p:nvPr>
        </p:nvSpPr>
        <p:spPr>
          <a:xfrm>
            <a:off x="5911918" y="1582550"/>
            <a:ext cx="22191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/>
          <p:nvPr/>
        </p:nvSpPr>
        <p:spPr>
          <a:xfrm>
            <a:off x="300450" y="305400"/>
            <a:ext cx="1049625" cy="1047875"/>
          </a:xfrm>
          <a:custGeom>
            <a:avLst/>
            <a:gdLst/>
            <a:ahLst/>
            <a:cxnLst/>
            <a:rect l="l" t="t" r="r" b="b"/>
            <a:pathLst>
              <a:path w="41985" h="41915" extrusionOk="0">
                <a:moveTo>
                  <a:pt x="70" y="0"/>
                </a:moveTo>
                <a:lnTo>
                  <a:pt x="41985" y="0"/>
                </a:lnTo>
                <a:lnTo>
                  <a:pt x="41985" y="41915"/>
                </a:lnTo>
                <a:lnTo>
                  <a:pt x="0" y="41915"/>
                </a:lnTo>
                <a:lnTo>
                  <a:pt x="0" y="35184"/>
                </a:lnTo>
                <a:lnTo>
                  <a:pt x="6662" y="29216"/>
                </a:lnTo>
                <a:lnTo>
                  <a:pt x="70" y="231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4" name="Google Shape;74;p9"/>
          <p:cNvSpPr/>
          <p:nvPr/>
        </p:nvSpPr>
        <p:spPr>
          <a:xfrm>
            <a:off x="7045800" y="4533850"/>
            <a:ext cx="20982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/>
          <p:nvPr/>
        </p:nvSpPr>
        <p:spPr>
          <a:xfrm>
            <a:off x="0" y="-8175"/>
            <a:ext cx="9144000" cy="5151600"/>
          </a:xfrm>
          <a:prstGeom prst="frame">
            <a:avLst>
              <a:gd name="adj1" fmla="val 603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sldNum" idx="12"/>
          </p:nvPr>
        </p:nvSpPr>
        <p:spPr>
          <a:xfrm>
            <a:off x="8833200" y="2262825"/>
            <a:ext cx="3108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86" name="Google Shape;86;p11"/>
          <p:cNvSpPr/>
          <p:nvPr/>
        </p:nvSpPr>
        <p:spPr>
          <a:xfrm rot="5400000">
            <a:off x="223871" y="2484750"/>
            <a:ext cx="319500" cy="1740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07700" y="1582550"/>
            <a:ext cx="4824300" cy="29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 Sans Light"/>
              <a:buChar char="▪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lvl="1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lvl="2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lvl="3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lvl="4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lvl="5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lvl="6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●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lvl="7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lvl="8" indent="-3556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531;p44">
            <a:extLst>
              <a:ext uri="{FF2B5EF4-FFF2-40B4-BE49-F238E27FC236}">
                <a16:creationId xmlns:a16="http://schemas.microsoft.com/office/drawing/2014/main" id="{37A83A03-6616-4CDA-8114-0734E4FA2392}"/>
              </a:ext>
            </a:extLst>
          </p:cNvPr>
          <p:cNvSpPr txBox="1"/>
          <p:nvPr/>
        </p:nvSpPr>
        <p:spPr>
          <a:xfrm>
            <a:off x="1554480" y="2681283"/>
            <a:ext cx="3554691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Baskerville Old Face" panose="02020602080505020303" pitchFamily="18" charset="0"/>
                <a:ea typeface="Nunito Sans"/>
                <a:cs typeface="Nunito Sans"/>
                <a:sym typeface="Nunito Sans"/>
              </a:rPr>
              <a:t>Progetto Cloud Computing</a:t>
            </a:r>
            <a:br>
              <a:rPr lang="en" sz="2000" dirty="0">
                <a:latin typeface="Baskerville Old Face" panose="02020602080505020303" pitchFamily="18" charset="0"/>
                <a:ea typeface="Nunito Sans"/>
                <a:cs typeface="Nunito Sans"/>
                <a:sym typeface="Nunito Sans"/>
              </a:rPr>
            </a:br>
            <a:r>
              <a:rPr lang="en-US" sz="1050" dirty="0">
                <a:solidFill>
                  <a:schemeClr val="dk2"/>
                </a:solidFill>
                <a:latin typeface="Baskerville Old Face" panose="02020602080505020303" pitchFamily="18" charset="0"/>
                <a:ea typeface="Nunito Sans"/>
                <a:cs typeface="Nunito Sans"/>
                <a:sym typeface="Nunito Sans"/>
              </a:rPr>
              <a:t>2024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2"/>
                </a:solidFill>
                <a:latin typeface="Baskerville Old Face" panose="02020602080505020303" pitchFamily="18" charset="0"/>
                <a:ea typeface="Nunito Sans"/>
                <a:cs typeface="Nunito Sans"/>
                <a:sym typeface="Nunito Sans"/>
              </a:rPr>
              <a:t>Antonio Lodato</a:t>
            </a:r>
            <a:endParaRPr sz="2000" dirty="0">
              <a:latin typeface="Baskerville Old Face" panose="02020602080505020303" pitchFamily="18" charset="0"/>
              <a:ea typeface="Nunito Sans"/>
              <a:cs typeface="Nunito Sans"/>
              <a:sym typeface="Nunito Sans"/>
            </a:endParaRPr>
          </a:p>
        </p:txBody>
      </p:sp>
      <p:pic>
        <p:nvPicPr>
          <p:cNvPr id="1030" name="Picture 6" descr="UNISA | Home">
            <a:extLst>
              <a:ext uri="{FF2B5EF4-FFF2-40B4-BE49-F238E27FC236}">
                <a16:creationId xmlns:a16="http://schemas.microsoft.com/office/drawing/2014/main" id="{23866747-3ADC-481F-8E32-8AC56D394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962" y="4069125"/>
            <a:ext cx="1937702" cy="93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9EBD42CC-E6DD-4A6A-AD31-ED70F790281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-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46382" y="1752061"/>
            <a:ext cx="3343275" cy="1028700"/>
          </a:xfrm>
          <a:prstGeom prst="rect">
            <a:avLst/>
          </a:prstGeom>
        </p:spPr>
      </p:pic>
      <p:sp>
        <p:nvSpPr>
          <p:cNvPr id="5" name="Nuvola 4">
            <a:extLst>
              <a:ext uri="{FF2B5EF4-FFF2-40B4-BE49-F238E27FC236}">
                <a16:creationId xmlns:a16="http://schemas.microsoft.com/office/drawing/2014/main" id="{4B4597FD-96F7-470A-A63E-D3EABCD29DC4}"/>
              </a:ext>
            </a:extLst>
          </p:cNvPr>
          <p:cNvSpPr/>
          <p:nvPr/>
        </p:nvSpPr>
        <p:spPr>
          <a:xfrm>
            <a:off x="450669" y="2272118"/>
            <a:ext cx="709132" cy="599264"/>
          </a:xfrm>
          <a:prstGeom prst="clou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5"/>
          <p:cNvSpPr txBox="1">
            <a:spLocks noGrp="1"/>
          </p:cNvSpPr>
          <p:nvPr>
            <p:ph type="title"/>
          </p:nvPr>
        </p:nvSpPr>
        <p:spPr>
          <a:xfrm>
            <a:off x="1251489" y="822892"/>
            <a:ext cx="2970653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rPr>
              <a:t>Azure Bot Service</a:t>
            </a:r>
          </a:p>
        </p:txBody>
      </p:sp>
      <p:sp>
        <p:nvSpPr>
          <p:cNvPr id="340" name="Google Shape;340;p35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A330811-9C5E-499C-89F1-736F9DF89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578" y="2361382"/>
            <a:ext cx="1919393" cy="1919393"/>
          </a:xfrm>
          <a:prstGeom prst="rect">
            <a:avLst/>
          </a:prstGeom>
        </p:spPr>
      </p:pic>
      <p:sp>
        <p:nvSpPr>
          <p:cNvPr id="10" name="Google Shape;168;p20">
            <a:extLst>
              <a:ext uri="{FF2B5EF4-FFF2-40B4-BE49-F238E27FC236}">
                <a16:creationId xmlns:a16="http://schemas.microsoft.com/office/drawing/2014/main" id="{11CBDC40-EE75-440D-BCCB-9579AC0520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8028" y="1463040"/>
            <a:ext cx="3767237" cy="307081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/>
            <a:r>
              <a:rPr lang="it-IT" sz="1100" dirty="0"/>
              <a:t>Azure Bot Service permette la costruzione di bot intelligenti i quali possono gestire e accedere a molteplici tipologie di dati. Il servizio consente di creare sofisticati assistenti virtuali grazie alla possibilità di sfruttare i servizi offerti da Microsoft Azure per aumentare le proprie funzionalità.</a:t>
            </a:r>
          </a:p>
          <a:p>
            <a:pPr marL="0" indent="0">
              <a:buNone/>
            </a:pPr>
            <a:r>
              <a:rPr lang="it-IT" sz="1100" dirty="0"/>
              <a:t> </a:t>
            </a:r>
          </a:p>
          <a:p>
            <a:pPr marL="285750" indent="-285750"/>
            <a:r>
              <a:rPr lang="it-IT" sz="1050" dirty="0"/>
              <a:t>Attraverso strumenti e librerie open-source e SDK il bot può essere facilmente connesso ai canali di comunicazione più usati come Microsoft Teams, Telegram, Discord, o anche attraverso il canale Direct Line per includerlo in qualsiasi applicazione che implementa la Direct Line API, in modo da essere accessibile da molteplici device.</a:t>
            </a:r>
          </a:p>
          <a:p>
            <a:pPr marL="0" indent="0">
              <a:buNone/>
            </a:pPr>
            <a:endParaRPr lang="it-IT" sz="105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49ED655-04C1-45C6-8071-A3013B91E8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26" t="31" r="-1" b="-1"/>
          <a:stretch/>
        </p:blipFill>
        <p:spPr>
          <a:xfrm>
            <a:off x="5484916" y="306977"/>
            <a:ext cx="3374973" cy="423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637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5"/>
          <p:cNvSpPr txBox="1">
            <a:spLocks noGrp="1"/>
          </p:cNvSpPr>
          <p:nvPr>
            <p:ph type="title"/>
          </p:nvPr>
        </p:nvSpPr>
        <p:spPr>
          <a:xfrm>
            <a:off x="1251489" y="822892"/>
            <a:ext cx="2970653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rPr>
              <a:t>Azure Bot Service</a:t>
            </a:r>
          </a:p>
        </p:txBody>
      </p:sp>
      <p:sp>
        <p:nvSpPr>
          <p:cNvPr id="340" name="Google Shape;340;p35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A330811-9C5E-499C-89F1-736F9DF89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578" y="2361382"/>
            <a:ext cx="1919393" cy="1919393"/>
          </a:xfrm>
          <a:prstGeom prst="rect">
            <a:avLst/>
          </a:prstGeom>
        </p:spPr>
      </p:pic>
      <p:sp>
        <p:nvSpPr>
          <p:cNvPr id="10" name="Google Shape;168;p20">
            <a:extLst>
              <a:ext uri="{FF2B5EF4-FFF2-40B4-BE49-F238E27FC236}">
                <a16:creationId xmlns:a16="http://schemas.microsoft.com/office/drawing/2014/main" id="{11CBDC40-EE75-440D-BCCB-9579AC0520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8028" y="1463040"/>
            <a:ext cx="3767237" cy="307081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/>
            <a:r>
              <a:rPr lang="it-IT" sz="1100" dirty="0"/>
              <a:t>Mediante l’integrazione con la raccolta di servizi Azure Cognitive Services è possibile:</a:t>
            </a:r>
          </a:p>
          <a:p>
            <a:pPr marL="742950" lvl="1" indent="-285750"/>
            <a:r>
              <a:rPr lang="it-IT" sz="1100" dirty="0"/>
              <a:t>costruire bot in grado di parlare</a:t>
            </a:r>
          </a:p>
          <a:p>
            <a:pPr marL="742950" lvl="1" indent="-285750"/>
            <a:r>
              <a:rPr lang="it-IT" sz="1100" dirty="0"/>
              <a:t>ascoltare e comprendere l’utente che è così in grado di comunicare in linguaggio naturale con esso. </a:t>
            </a:r>
          </a:p>
          <a:p>
            <a:pPr marL="457200" lvl="1" indent="0">
              <a:buNone/>
            </a:pPr>
            <a:endParaRPr lang="it-IT" sz="1100" dirty="0"/>
          </a:p>
          <a:p>
            <a:pPr marL="285750" indent="-285750"/>
            <a:r>
              <a:rPr lang="it-IT" sz="1100" dirty="0"/>
              <a:t>Tale integrazione risulta semplice da effettuare grazie alla interconnessione fornita direttamente dall’Azure Bot Service.</a:t>
            </a:r>
            <a:endParaRPr lang="en-US" sz="1200" dirty="0"/>
          </a:p>
          <a:p>
            <a:pPr marL="0" indent="0">
              <a:buNone/>
            </a:pPr>
            <a:r>
              <a:rPr lang="it-IT" sz="1100" dirty="0"/>
              <a:t> </a:t>
            </a:r>
          </a:p>
          <a:p>
            <a:pPr marL="0" indent="0">
              <a:buNone/>
            </a:pPr>
            <a:endParaRPr lang="it-IT" sz="105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49ED655-04C1-45C6-8071-A3013B91E8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26" t="31" r="-1" b="-1"/>
          <a:stretch/>
        </p:blipFill>
        <p:spPr>
          <a:xfrm>
            <a:off x="5484916" y="306977"/>
            <a:ext cx="3374973" cy="423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344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5"/>
          <p:cNvSpPr txBox="1">
            <a:spLocks noGrp="1"/>
          </p:cNvSpPr>
          <p:nvPr>
            <p:ph type="title"/>
          </p:nvPr>
        </p:nvSpPr>
        <p:spPr>
          <a:xfrm>
            <a:off x="1251489" y="822892"/>
            <a:ext cx="2970653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rPr>
              <a:t>Strumenti per lo sviluppo</a:t>
            </a:r>
          </a:p>
        </p:txBody>
      </p:sp>
      <p:sp>
        <p:nvSpPr>
          <p:cNvPr id="340" name="Google Shape;340;p35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A330811-9C5E-499C-89F1-736F9DF89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578" y="2361382"/>
            <a:ext cx="1919393" cy="1919393"/>
          </a:xfrm>
          <a:prstGeom prst="rect">
            <a:avLst/>
          </a:prstGeom>
        </p:spPr>
      </p:pic>
      <p:sp>
        <p:nvSpPr>
          <p:cNvPr id="10" name="Google Shape;168;p20">
            <a:extLst>
              <a:ext uri="{FF2B5EF4-FFF2-40B4-BE49-F238E27FC236}">
                <a16:creationId xmlns:a16="http://schemas.microsoft.com/office/drawing/2014/main" id="{11CBDC40-EE75-440D-BCCB-9579AC0520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8028" y="1463040"/>
            <a:ext cx="3767237" cy="307081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/>
            <a:r>
              <a:rPr lang="it-IT" sz="1050" dirty="0"/>
              <a:t>Il ciclo di vita di un bot segue uno sviluppo simile a quello previsto per qualsiasi altro applicativo.</a:t>
            </a:r>
          </a:p>
          <a:p>
            <a:pPr marL="0" indent="0">
              <a:buNone/>
            </a:pPr>
            <a:r>
              <a:rPr lang="it-IT" sz="1100" dirty="0"/>
              <a:t> </a:t>
            </a:r>
          </a:p>
          <a:p>
            <a:pPr marL="285750" indent="-285750"/>
            <a:r>
              <a:rPr lang="it-IT" sz="1000" dirty="0"/>
              <a:t>Bot Framework è una raccolta di tool utilizzati per creare, testare, distribuire e gestire bot intelligenti integrandoli con i diversi servizi Azure, il tutto in un unico ambiente. Comprende: </a:t>
            </a:r>
          </a:p>
          <a:p>
            <a:pPr marL="742950" lvl="1" indent="-285750"/>
            <a:r>
              <a:rPr lang="it-IT" sz="1000" dirty="0"/>
              <a:t>SDK per vari linguaggi di programmazione; </a:t>
            </a:r>
          </a:p>
          <a:p>
            <a:pPr marL="742950" lvl="1" indent="-285750"/>
            <a:r>
              <a:rPr lang="it-IT" sz="1000" dirty="0"/>
              <a:t>lo strumento visuale Bot Framework Composer; </a:t>
            </a:r>
          </a:p>
          <a:p>
            <a:pPr marL="742950" lvl="1" indent="-285750"/>
            <a:r>
              <a:rPr lang="it-IT" sz="1000" dirty="0"/>
              <a:t>il simulatore per il test Bot Framework Emulator. </a:t>
            </a:r>
            <a:endParaRPr lang="en-US" sz="11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2FA759F-9BCB-4D4E-AFE4-2425C65317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813"/>
          <a:stretch/>
        </p:blipFill>
        <p:spPr>
          <a:xfrm>
            <a:off x="6444363" y="274320"/>
            <a:ext cx="2394837" cy="425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287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5"/>
          <p:cNvSpPr txBox="1">
            <a:spLocks noGrp="1"/>
          </p:cNvSpPr>
          <p:nvPr>
            <p:ph type="title"/>
          </p:nvPr>
        </p:nvSpPr>
        <p:spPr>
          <a:xfrm>
            <a:off x="1251489" y="822892"/>
            <a:ext cx="2970653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rPr>
              <a:t>Bot App Service</a:t>
            </a:r>
          </a:p>
        </p:txBody>
      </p:sp>
      <p:sp>
        <p:nvSpPr>
          <p:cNvPr id="340" name="Google Shape;340;p35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A330811-9C5E-499C-89F1-736F9DF89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578" y="2361382"/>
            <a:ext cx="1919393" cy="1919393"/>
          </a:xfrm>
          <a:prstGeom prst="rect">
            <a:avLst/>
          </a:prstGeom>
        </p:spPr>
      </p:pic>
      <p:sp>
        <p:nvSpPr>
          <p:cNvPr id="10" name="Google Shape;168;p20">
            <a:extLst>
              <a:ext uri="{FF2B5EF4-FFF2-40B4-BE49-F238E27FC236}">
                <a16:creationId xmlns:a16="http://schemas.microsoft.com/office/drawing/2014/main" id="{11CBDC40-EE75-440D-BCCB-9579AC0520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8028" y="1463040"/>
            <a:ext cx="3767237" cy="307081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/>
            <a:r>
              <a:rPr lang="it-IT" sz="1000" dirty="0"/>
              <a:t>Il portale di Azure fornisce la possibilità di creare un nuovo bot, utilizzando il pannello di configurazione del servizio. </a:t>
            </a:r>
          </a:p>
          <a:p>
            <a:pPr marL="285750" indent="-285750"/>
            <a:endParaRPr lang="it-IT" sz="1000" dirty="0"/>
          </a:p>
          <a:p>
            <a:pPr marL="285750" indent="-285750"/>
            <a:r>
              <a:rPr lang="it-IT" sz="1000" dirty="0"/>
              <a:t>Dal portale è possibile inoltre testare il funzionamento del bot mediante un’apposita Web Chat.</a:t>
            </a:r>
          </a:p>
          <a:p>
            <a:pPr marL="285750" indent="-285750"/>
            <a:endParaRPr lang="it-IT" sz="1000" dirty="0"/>
          </a:p>
          <a:p>
            <a:pPr marL="285750" indent="-285750"/>
            <a:r>
              <a:rPr lang="it-IT" sz="1000" dirty="0"/>
              <a:t>Una volta effettuato il deploy del bot, si ottiene un endpoint di messagistica il quale verrà utilizzato dal bot di Azure per scambiare messaggi tra l’applicazione e l’app service.</a:t>
            </a:r>
          </a:p>
          <a:p>
            <a:pPr marL="285750" indent="-285750"/>
            <a:endParaRPr lang="en-US" sz="11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F386358-902E-4596-BA4B-DEB83BF14A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4"/>
          <a:stretch/>
        </p:blipFill>
        <p:spPr>
          <a:xfrm>
            <a:off x="5302323" y="313509"/>
            <a:ext cx="3543408" cy="422739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59A85B0-F08E-44A4-814D-D199A3770E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619"/>
          <a:stretch/>
        </p:blipFill>
        <p:spPr>
          <a:xfrm>
            <a:off x="621131" y="3078272"/>
            <a:ext cx="3601011" cy="111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071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title"/>
          </p:nvPr>
        </p:nvSpPr>
        <p:spPr>
          <a:xfrm>
            <a:off x="656700" y="458313"/>
            <a:ext cx="3915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UniEventBot</a:t>
            </a:r>
            <a:endParaRPr dirty="0"/>
          </a:p>
        </p:txBody>
      </p:sp>
      <p:sp>
        <p:nvSpPr>
          <p:cNvPr id="178" name="Google Shape;178;p21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179" name="Google Shape;179;p21"/>
          <p:cNvPicPr preferRelativeResize="0"/>
          <p:nvPr/>
        </p:nvPicPr>
        <p:blipFill rotWithShape="1">
          <a:blip r:embed="rId3">
            <a:alphaModFix/>
          </a:blip>
          <a:srcRect t="10968" b="10961"/>
          <a:stretch/>
        </p:blipFill>
        <p:spPr>
          <a:xfrm>
            <a:off x="5227800" y="304800"/>
            <a:ext cx="3611400" cy="422909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3" name="Google Shape;132;p17">
            <a:extLst>
              <a:ext uri="{FF2B5EF4-FFF2-40B4-BE49-F238E27FC236}">
                <a16:creationId xmlns:a16="http://schemas.microsoft.com/office/drawing/2014/main" id="{2C6B954A-41C3-4863-A2E9-E23268568D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64900" y="1018524"/>
            <a:ext cx="3107100" cy="61271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it-IT" sz="1100" dirty="0"/>
              <a:t>UniEventBot è un bot progettato per fornire supporto a tutti gli utenti dell’applicazione UniEvent. 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endParaRPr lang="it-IT" sz="11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it-IT" sz="1100" dirty="0"/>
              <a:t>Il bot consente all’utente di eseguire azioni rapide all’interno dell’applicazione.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endParaRPr lang="it-IT" sz="11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it-IT" sz="1100" dirty="0"/>
              <a:t>Le azioni svolte sono:</a:t>
            </a:r>
          </a:p>
          <a:p>
            <a:pPr lvl="1">
              <a:spcBef>
                <a:spcPts val="0"/>
              </a:spcBef>
              <a:buChar char="▪"/>
            </a:pPr>
            <a:r>
              <a:rPr lang="it-IT" sz="1100" dirty="0"/>
              <a:t>Visualizzazione del nome</a:t>
            </a:r>
          </a:p>
          <a:p>
            <a:pPr lvl="1">
              <a:spcBef>
                <a:spcPts val="0"/>
              </a:spcBef>
              <a:buChar char="▪"/>
            </a:pPr>
            <a:r>
              <a:rPr lang="it-IT" sz="1100" dirty="0"/>
              <a:t>Modifica di dati personali</a:t>
            </a:r>
          </a:p>
          <a:p>
            <a:pPr lvl="1">
              <a:spcBef>
                <a:spcPts val="0"/>
              </a:spcBef>
              <a:buFont typeface="Nunito Sans Light"/>
              <a:buChar char="▪"/>
            </a:pPr>
            <a:r>
              <a:rPr lang="it-IT" sz="1100" dirty="0"/>
              <a:t>Aggiunta di nuovi  amici</a:t>
            </a:r>
          </a:p>
          <a:p>
            <a:pPr lvl="1">
              <a:spcBef>
                <a:spcPts val="0"/>
              </a:spcBef>
              <a:buFont typeface="Nunito Sans Light"/>
              <a:buChar char="▪"/>
            </a:pPr>
            <a:r>
              <a:rPr lang="it-IT" sz="1100" dirty="0"/>
              <a:t>Visualizzare la lista di topic ed eventi</a:t>
            </a:r>
          </a:p>
          <a:p>
            <a:pPr lvl="1">
              <a:spcBef>
                <a:spcPts val="0"/>
              </a:spcBef>
              <a:buChar char="▪"/>
            </a:pPr>
            <a:r>
              <a:rPr lang="it-IT" sz="1100" dirty="0"/>
              <a:t>Ricerca e creazione di eventi e topic</a:t>
            </a:r>
          </a:p>
          <a:p>
            <a:pPr lvl="1">
              <a:spcBef>
                <a:spcPts val="0"/>
              </a:spcBef>
              <a:buChar char="▪"/>
            </a:pPr>
            <a:r>
              <a:rPr lang="it-IT" sz="1100" dirty="0"/>
              <a:t>Visualizzazione del profilo</a:t>
            </a:r>
          </a:p>
          <a:p>
            <a:pPr lvl="1">
              <a:spcBef>
                <a:spcPts val="0"/>
              </a:spcBef>
              <a:buChar char="▪"/>
            </a:pPr>
            <a:endParaRPr lang="it-IT" sz="11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it-IT" sz="1100" dirty="0"/>
              <a:t>Il codice a lato mostra come il bot viene messo in ascolto sulla porta 3978 in attesa di richieste per poter svolgere azioni. </a:t>
            </a:r>
          </a:p>
          <a:p>
            <a:pPr marL="558800" lvl="1" indent="0">
              <a:spcBef>
                <a:spcPts val="0"/>
              </a:spcBef>
              <a:buNone/>
            </a:pPr>
            <a:br>
              <a:rPr lang="it-IT" sz="1100" dirty="0"/>
            </a:br>
            <a:endParaRPr lang="it-IT" sz="1100" dirty="0"/>
          </a:p>
          <a:p>
            <a:pPr lvl="1">
              <a:spcBef>
                <a:spcPts val="0"/>
              </a:spcBef>
              <a:buChar char="▪"/>
            </a:pPr>
            <a:endParaRPr lang="it-IT" sz="11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endParaRPr lang="en-US" sz="12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00A2669-395B-4C32-B9C5-D0E5548EE6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4712" b="9783"/>
          <a:stretch/>
        </p:blipFill>
        <p:spPr>
          <a:xfrm>
            <a:off x="5227800" y="304801"/>
            <a:ext cx="3611400" cy="4229050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8423264B-3FB8-4691-AFDF-224559233C31}"/>
              </a:ext>
            </a:extLst>
          </p:cNvPr>
          <p:cNvSpPr/>
          <p:nvPr/>
        </p:nvSpPr>
        <p:spPr>
          <a:xfrm>
            <a:off x="5473337" y="828489"/>
            <a:ext cx="3013963" cy="15162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4968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title"/>
          </p:nvPr>
        </p:nvSpPr>
        <p:spPr>
          <a:xfrm>
            <a:off x="656700" y="458313"/>
            <a:ext cx="3915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UniEventBot</a:t>
            </a:r>
            <a:endParaRPr dirty="0"/>
          </a:p>
        </p:txBody>
      </p:sp>
      <p:sp>
        <p:nvSpPr>
          <p:cNvPr id="178" name="Google Shape;178;p21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179" name="Google Shape;179;p21"/>
          <p:cNvPicPr preferRelativeResize="0"/>
          <p:nvPr/>
        </p:nvPicPr>
        <p:blipFill rotWithShape="1">
          <a:blip r:embed="rId3">
            <a:alphaModFix/>
          </a:blip>
          <a:srcRect t="10968" b="10961"/>
          <a:stretch/>
        </p:blipFill>
        <p:spPr>
          <a:xfrm>
            <a:off x="5227800" y="304800"/>
            <a:ext cx="3611400" cy="422909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3" name="Google Shape;132;p17">
            <a:extLst>
              <a:ext uri="{FF2B5EF4-FFF2-40B4-BE49-F238E27FC236}">
                <a16:creationId xmlns:a16="http://schemas.microsoft.com/office/drawing/2014/main" id="{2C6B954A-41C3-4863-A2E9-E23268568D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64900" y="1018524"/>
            <a:ext cx="3107100" cy="61271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it-IT" sz="1000" dirty="0"/>
              <a:t>UniEventBot utilizza LUIS come modello per elaborare le istruzioni inviate dall’utente.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endParaRPr lang="it-IT" sz="1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it-IT" sz="1000" dirty="0"/>
              <a:t>L’intelligenza artificiale fornita da LUIS è basata sul Natural Language </a:t>
            </a:r>
            <a:r>
              <a:rPr lang="it-IT" sz="1000" dirty="0" err="1"/>
              <a:t>Understanding</a:t>
            </a:r>
            <a:r>
              <a:rPr lang="it-IT" sz="1000" dirty="0"/>
              <a:t> (NLU), una componente del più complesso Natural Language Processing (NLP). Il NLU interpreta il significato di un testo e lo classifica in specifici </a:t>
            </a:r>
            <a:r>
              <a:rPr lang="it-IT" sz="1000" dirty="0" err="1"/>
              <a:t>intent</a:t>
            </a:r>
            <a:r>
              <a:rPr lang="it-IT" sz="1000" dirty="0"/>
              <a:t>, che corrispondono alle intenzioni che il testo esprime. 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endParaRPr lang="it-IT" sz="1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it-IT" sz="1000" dirty="0"/>
              <a:t>LUIS utilizza delle Entity ‘‘per mappare’’ le entità contenute all’interno degli Intent che riconosce.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endParaRPr lang="it-IT" sz="1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endParaRPr lang="it-IT" sz="105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endParaRPr lang="it-IT" sz="11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endParaRPr lang="it-IT" sz="1100" dirty="0"/>
          </a:p>
          <a:p>
            <a:pPr marL="558800" lvl="1" indent="0">
              <a:spcBef>
                <a:spcPts val="0"/>
              </a:spcBef>
              <a:buNone/>
            </a:pPr>
            <a:br>
              <a:rPr lang="it-IT" sz="1100" dirty="0"/>
            </a:br>
            <a:endParaRPr lang="it-IT" sz="1100" dirty="0"/>
          </a:p>
          <a:p>
            <a:pPr lvl="1">
              <a:spcBef>
                <a:spcPts val="0"/>
              </a:spcBef>
              <a:buChar char="▪"/>
            </a:pPr>
            <a:endParaRPr lang="it-IT" sz="11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endParaRPr lang="en-US" sz="12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00A2669-395B-4C32-B9C5-D0E5548EE6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4712" b="9783"/>
          <a:stretch/>
        </p:blipFill>
        <p:spPr>
          <a:xfrm>
            <a:off x="5227800" y="304801"/>
            <a:ext cx="3611400" cy="4229050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8423264B-3FB8-4691-AFDF-224559233C31}"/>
              </a:ext>
            </a:extLst>
          </p:cNvPr>
          <p:cNvSpPr/>
          <p:nvPr/>
        </p:nvSpPr>
        <p:spPr>
          <a:xfrm>
            <a:off x="5473337" y="828489"/>
            <a:ext cx="3013963" cy="15162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11C90A9-8243-40B9-94AF-1B5CD939DD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65"/>
          <a:stretch/>
        </p:blipFill>
        <p:spPr>
          <a:xfrm>
            <a:off x="1887583" y="3655014"/>
            <a:ext cx="2547257" cy="7334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317B305-0C81-48A8-80C9-494BA1A2D21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0802"/>
          <a:stretch/>
        </p:blipFill>
        <p:spPr>
          <a:xfrm>
            <a:off x="5227942" y="304895"/>
            <a:ext cx="3611257" cy="42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07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title"/>
          </p:nvPr>
        </p:nvSpPr>
        <p:spPr>
          <a:xfrm>
            <a:off x="656700" y="458313"/>
            <a:ext cx="3915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UniEventBot</a:t>
            </a:r>
            <a:endParaRPr dirty="0"/>
          </a:p>
        </p:txBody>
      </p:sp>
      <p:sp>
        <p:nvSpPr>
          <p:cNvPr id="178" name="Google Shape;178;p21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179" name="Google Shape;179;p21"/>
          <p:cNvPicPr preferRelativeResize="0"/>
          <p:nvPr/>
        </p:nvPicPr>
        <p:blipFill rotWithShape="1">
          <a:blip r:embed="rId3">
            <a:alphaModFix/>
          </a:blip>
          <a:srcRect t="10968" b="10961"/>
          <a:stretch/>
        </p:blipFill>
        <p:spPr>
          <a:xfrm>
            <a:off x="5227800" y="304800"/>
            <a:ext cx="3611400" cy="422909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3" name="Google Shape;132;p17">
            <a:extLst>
              <a:ext uri="{FF2B5EF4-FFF2-40B4-BE49-F238E27FC236}">
                <a16:creationId xmlns:a16="http://schemas.microsoft.com/office/drawing/2014/main" id="{2C6B954A-41C3-4863-A2E9-E23268568D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64900" y="954782"/>
            <a:ext cx="3107100" cy="61271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it-IT" sz="1000" dirty="0"/>
              <a:t>Per collegare LUIS al bot si utilizza un file di configurazione .env 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endParaRPr lang="it-IT" sz="1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endParaRPr lang="it-IT" sz="1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endParaRPr lang="it-IT" sz="105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endParaRPr lang="it-IT" sz="11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endParaRPr lang="it-IT" sz="1100" dirty="0"/>
          </a:p>
          <a:p>
            <a:pPr marL="558800" lvl="1" indent="0">
              <a:spcBef>
                <a:spcPts val="0"/>
              </a:spcBef>
              <a:buNone/>
            </a:pPr>
            <a:br>
              <a:rPr lang="it-IT" sz="1100" dirty="0"/>
            </a:br>
            <a:endParaRPr lang="it-IT" sz="1100" dirty="0"/>
          </a:p>
          <a:p>
            <a:pPr lvl="1">
              <a:spcBef>
                <a:spcPts val="0"/>
              </a:spcBef>
              <a:buChar char="▪"/>
            </a:pPr>
            <a:endParaRPr lang="it-IT" sz="11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endParaRPr lang="en-US" sz="12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9C96C3C-AD0A-41B3-80DD-B707568B5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450" y="1359976"/>
            <a:ext cx="2515456" cy="942737"/>
          </a:xfrm>
          <a:prstGeom prst="rect">
            <a:avLst/>
          </a:prstGeom>
        </p:spPr>
      </p:pic>
      <p:sp>
        <p:nvSpPr>
          <p:cNvPr id="12" name="Google Shape;132;p17">
            <a:extLst>
              <a:ext uri="{FF2B5EF4-FFF2-40B4-BE49-F238E27FC236}">
                <a16:creationId xmlns:a16="http://schemas.microsoft.com/office/drawing/2014/main" id="{08AF8783-4016-4E75-9F0B-BD4EC56F70DB}"/>
              </a:ext>
            </a:extLst>
          </p:cNvPr>
          <p:cNvSpPr txBox="1">
            <a:spLocks/>
          </p:cNvSpPr>
          <p:nvPr/>
        </p:nvSpPr>
        <p:spPr>
          <a:xfrm>
            <a:off x="1464900" y="2470494"/>
            <a:ext cx="3107100" cy="61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 Sans Light"/>
              <a:buChar char="▪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●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r>
              <a:rPr lang="it-IT" sz="1000" dirty="0"/>
              <a:t>La struttura di una conversazione viene definita mediante una serie di oggetti </a:t>
            </a:r>
            <a:r>
              <a:rPr lang="it-IT" sz="1000" dirty="0" err="1"/>
              <a:t>dialog</a:t>
            </a:r>
            <a:r>
              <a:rPr lang="it-IT" sz="1000" dirty="0"/>
              <a:t>, il quale rappresenta l’unità di base del flusso di esecuzione della conversazione. Ogni </a:t>
            </a:r>
            <a:r>
              <a:rPr lang="it-IT" sz="1000" dirty="0" err="1"/>
              <a:t>dialog</a:t>
            </a:r>
            <a:r>
              <a:rPr lang="it-IT" sz="1000" dirty="0"/>
              <a:t> ha un inizio, uno svolgimento e una fine, può essere messo in pausa e ripreso o essere cancellato. I </a:t>
            </a:r>
            <a:r>
              <a:rPr lang="it-IT" sz="1000" dirty="0" err="1"/>
              <a:t>dialog</a:t>
            </a:r>
            <a:r>
              <a:rPr lang="it-IT" sz="1000" dirty="0"/>
              <a:t> possono essere visti come funzioni di un linguaggio di programmazione a cui possono essere passati argomenti o parametri e che alla fine restituiscono un valore. La classe bot è solitamente accompagnata da un </a:t>
            </a:r>
            <a:r>
              <a:rPr lang="it-IT" sz="1000" dirty="0" err="1"/>
              <a:t>dialog</a:t>
            </a:r>
            <a:r>
              <a:rPr lang="it-IT" sz="1000" dirty="0"/>
              <a:t> principale che poi si ramifica in vari </a:t>
            </a:r>
            <a:r>
              <a:rPr lang="it-IT" sz="1000" dirty="0" err="1"/>
              <a:t>dialog</a:t>
            </a:r>
            <a:r>
              <a:rPr lang="it-IT" sz="1000" dirty="0"/>
              <a:t> a seconda dello svolgersi della conversazione.</a:t>
            </a:r>
            <a:endParaRPr lang="it-IT" sz="1050" dirty="0"/>
          </a:p>
          <a:p>
            <a:endParaRPr lang="it-IT" sz="1050" dirty="0"/>
          </a:p>
          <a:p>
            <a:endParaRPr lang="it-IT" sz="1100" dirty="0"/>
          </a:p>
          <a:p>
            <a:endParaRPr lang="it-IT" sz="1100" dirty="0"/>
          </a:p>
          <a:p>
            <a:pPr marL="558800" lvl="1" indent="0">
              <a:spcBef>
                <a:spcPts val="0"/>
              </a:spcBef>
              <a:buFont typeface="Nunito Sans Light"/>
              <a:buNone/>
            </a:pPr>
            <a:br>
              <a:rPr lang="it-IT" sz="1100" dirty="0"/>
            </a:br>
            <a:endParaRPr lang="it-IT" sz="1100" dirty="0"/>
          </a:p>
          <a:p>
            <a:pPr lvl="1">
              <a:spcBef>
                <a:spcPts val="0"/>
              </a:spcBef>
              <a:buFont typeface="Nunito Sans Light"/>
              <a:buChar char="▪"/>
            </a:pPr>
            <a:endParaRPr lang="it-IT" sz="1100" dirty="0"/>
          </a:p>
          <a:p>
            <a:endParaRPr lang="en-US" sz="12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F119E6D-F908-45F0-96E9-02CB8FB6C3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-1" r="21573" b="-324"/>
          <a:stretch/>
        </p:blipFill>
        <p:spPr>
          <a:xfrm>
            <a:off x="4806164" y="304800"/>
            <a:ext cx="4033036" cy="334150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34AD2AB1-FB81-4E44-8281-146BC206D9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947"/>
          <a:stretch/>
        </p:blipFill>
        <p:spPr>
          <a:xfrm>
            <a:off x="4806164" y="3611367"/>
            <a:ext cx="4033036" cy="922484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DBC94973-540A-439E-BDC7-8B3A6D4F82A4}"/>
              </a:ext>
            </a:extLst>
          </p:cNvPr>
          <p:cNvSpPr/>
          <p:nvPr/>
        </p:nvSpPr>
        <p:spPr>
          <a:xfrm>
            <a:off x="5139328" y="3136993"/>
            <a:ext cx="3669173" cy="5093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7613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title"/>
          </p:nvPr>
        </p:nvSpPr>
        <p:spPr>
          <a:xfrm>
            <a:off x="656700" y="458313"/>
            <a:ext cx="3915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UniEventBot</a:t>
            </a:r>
            <a:endParaRPr dirty="0"/>
          </a:p>
        </p:txBody>
      </p:sp>
      <p:sp>
        <p:nvSpPr>
          <p:cNvPr id="178" name="Google Shape;178;p21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179" name="Google Shape;179;p21"/>
          <p:cNvPicPr preferRelativeResize="0"/>
          <p:nvPr/>
        </p:nvPicPr>
        <p:blipFill rotWithShape="1">
          <a:blip r:embed="rId3">
            <a:alphaModFix/>
          </a:blip>
          <a:srcRect t="10968" b="10961"/>
          <a:stretch/>
        </p:blipFill>
        <p:spPr>
          <a:xfrm>
            <a:off x="5227800" y="304800"/>
            <a:ext cx="3611400" cy="422909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2" name="Google Shape;132;p17">
            <a:extLst>
              <a:ext uri="{FF2B5EF4-FFF2-40B4-BE49-F238E27FC236}">
                <a16:creationId xmlns:a16="http://schemas.microsoft.com/office/drawing/2014/main" id="{08AF8783-4016-4E75-9F0B-BD4EC56F70DB}"/>
              </a:ext>
            </a:extLst>
          </p:cNvPr>
          <p:cNvSpPr txBox="1">
            <a:spLocks/>
          </p:cNvSpPr>
          <p:nvPr/>
        </p:nvSpPr>
        <p:spPr>
          <a:xfrm>
            <a:off x="1318903" y="939137"/>
            <a:ext cx="3107100" cy="61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 Sans Light"/>
              <a:buChar char="▪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●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r>
              <a:rPr lang="it-IT" sz="1000" dirty="0"/>
              <a:t>Esistono diversi tipi di </a:t>
            </a:r>
            <a:r>
              <a:rPr lang="it-IT" sz="1000" dirty="0" err="1"/>
              <a:t>dialog</a:t>
            </a:r>
            <a:r>
              <a:rPr lang="it-IT" sz="1000" dirty="0"/>
              <a:t> che permettono di costruire al meglio l’interazione con l’utente. </a:t>
            </a:r>
          </a:p>
          <a:p>
            <a:pPr lvl="1"/>
            <a:r>
              <a:rPr lang="it-IT" sz="1000" dirty="0"/>
              <a:t>Component </a:t>
            </a:r>
            <a:r>
              <a:rPr lang="it-IT" sz="1000" dirty="0" err="1"/>
              <a:t>dialog</a:t>
            </a:r>
            <a:r>
              <a:rPr lang="it-IT" sz="1000" dirty="0"/>
              <a:t> - la base di ogni conversazione, può contenere diversi </a:t>
            </a:r>
            <a:r>
              <a:rPr lang="it-IT" sz="1000" dirty="0" err="1"/>
              <a:t>dialog</a:t>
            </a:r>
            <a:r>
              <a:rPr lang="it-IT" sz="1000" dirty="0"/>
              <a:t> al suo interno permettendo di suddividere conversazioni complesse in pezzi più piccoli e possono a loro volta essere contenuti all’interno di bot o di altri </a:t>
            </a:r>
            <a:r>
              <a:rPr lang="it-IT" sz="1000" dirty="0" err="1"/>
              <a:t>dialog</a:t>
            </a:r>
            <a:r>
              <a:rPr lang="it-IT" sz="1000" dirty="0"/>
              <a:t>. </a:t>
            </a:r>
          </a:p>
          <a:p>
            <a:pPr lvl="1"/>
            <a:r>
              <a:rPr lang="it-IT" sz="1000" dirty="0" err="1"/>
              <a:t>Waterfall</a:t>
            </a:r>
            <a:r>
              <a:rPr lang="it-IT" sz="1000" dirty="0"/>
              <a:t> </a:t>
            </a:r>
            <a:r>
              <a:rPr lang="it-IT" sz="1000" dirty="0" err="1"/>
              <a:t>dialog</a:t>
            </a:r>
            <a:r>
              <a:rPr lang="it-IT" sz="1000" dirty="0"/>
              <a:t> - definisce una conversazione composta da una serie di passi che ha solitamente lo scopo di ottenere informazioni dall’utente mediante la classe prompt</a:t>
            </a:r>
          </a:p>
          <a:p>
            <a:pPr marL="558800" lvl="1" indent="0">
              <a:buNone/>
            </a:pPr>
            <a:endParaRPr lang="it-IT" sz="1000" dirty="0"/>
          </a:p>
          <a:p>
            <a:r>
              <a:rPr lang="it-IT" sz="1000" dirty="0"/>
              <a:t>LuisRecognizer permette la connessione all’istanza LUIS in esecuzione su cloud. Nella figura viene mostrato il codice che gestisce la creazione un nuovo evento, e restituisce il link che reindirizza l’utente alla pagina di creazione di un nuovo evento.</a:t>
            </a:r>
          </a:p>
          <a:p>
            <a:endParaRPr lang="it-IT" sz="1100" dirty="0"/>
          </a:p>
          <a:p>
            <a:endParaRPr lang="it-IT" sz="1100" dirty="0"/>
          </a:p>
          <a:p>
            <a:pPr marL="558800" lvl="1" indent="0">
              <a:spcBef>
                <a:spcPts val="0"/>
              </a:spcBef>
              <a:buFont typeface="Nunito Sans Light"/>
              <a:buNone/>
            </a:pPr>
            <a:br>
              <a:rPr lang="it-IT" sz="1100" dirty="0"/>
            </a:br>
            <a:endParaRPr lang="it-IT" sz="1100" dirty="0"/>
          </a:p>
          <a:p>
            <a:pPr lvl="1">
              <a:spcBef>
                <a:spcPts val="0"/>
              </a:spcBef>
              <a:buFont typeface="Nunito Sans Light"/>
              <a:buChar char="▪"/>
            </a:pPr>
            <a:endParaRPr lang="it-IT" sz="1100" dirty="0"/>
          </a:p>
          <a:p>
            <a:endParaRPr lang="en-US" sz="12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F119E6D-F908-45F0-96E9-02CB8FB6C3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-1" r="21573" b="-324"/>
          <a:stretch/>
        </p:blipFill>
        <p:spPr>
          <a:xfrm>
            <a:off x="4806164" y="304800"/>
            <a:ext cx="4033036" cy="334150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34AD2AB1-FB81-4E44-8281-146BC206D9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47"/>
          <a:stretch/>
        </p:blipFill>
        <p:spPr>
          <a:xfrm>
            <a:off x="4806164" y="3611367"/>
            <a:ext cx="4033036" cy="922484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DBC94973-540A-439E-BDC7-8B3A6D4F82A4}"/>
              </a:ext>
            </a:extLst>
          </p:cNvPr>
          <p:cNvSpPr/>
          <p:nvPr/>
        </p:nvSpPr>
        <p:spPr>
          <a:xfrm>
            <a:off x="5139328" y="3136993"/>
            <a:ext cx="3669173" cy="5093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1702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4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Team</a:t>
            </a:r>
            <a:endParaRPr dirty="0"/>
          </a:p>
        </p:txBody>
      </p:sp>
      <p:sp>
        <p:nvSpPr>
          <p:cNvPr id="529" name="Google Shape;529;p44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5" name="Google Shape;632;p46">
            <a:extLst>
              <a:ext uri="{FF2B5EF4-FFF2-40B4-BE49-F238E27FC236}">
                <a16:creationId xmlns:a16="http://schemas.microsoft.com/office/drawing/2014/main" id="{18E2F408-5128-4AED-ADBD-6BDCA19C00DB}"/>
              </a:ext>
            </a:extLst>
          </p:cNvPr>
          <p:cNvSpPr txBox="1">
            <a:spLocks/>
          </p:cNvSpPr>
          <p:nvPr/>
        </p:nvSpPr>
        <p:spPr>
          <a:xfrm>
            <a:off x="3595949" y="3622847"/>
            <a:ext cx="2037179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it-IT" sz="2000" dirty="0"/>
              <a:t>Antonio Lodato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ADAB627-0CE9-4883-8608-5CC2C271C5E9}"/>
              </a:ext>
            </a:extLst>
          </p:cNvPr>
          <p:cNvSpPr/>
          <p:nvPr/>
        </p:nvSpPr>
        <p:spPr>
          <a:xfrm>
            <a:off x="7814474" y="3259303"/>
            <a:ext cx="415126" cy="5334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Immagine 5" descr="Immagine che contiene maschera, bambola&#10;&#10;Descrizione generata automaticamente">
            <a:extLst>
              <a:ext uri="{FF2B5EF4-FFF2-40B4-BE49-F238E27FC236}">
                <a16:creationId xmlns:a16="http://schemas.microsoft.com/office/drawing/2014/main" id="{699E6E2D-21ED-464D-A683-B2A81DD8A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964" y="1232300"/>
            <a:ext cx="2321036" cy="246123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 txBox="1">
            <a:spLocks noGrp="1"/>
          </p:cNvSpPr>
          <p:nvPr>
            <p:ph type="sldNum" idx="12"/>
          </p:nvPr>
        </p:nvSpPr>
        <p:spPr>
          <a:xfrm>
            <a:off x="8833200" y="2262825"/>
            <a:ext cx="3108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320" name="Google Shape;320;p33"/>
          <p:cNvGrpSpPr/>
          <p:nvPr/>
        </p:nvGrpSpPr>
        <p:grpSpPr>
          <a:xfrm>
            <a:off x="3709774" y="1241129"/>
            <a:ext cx="4542205" cy="2661224"/>
            <a:chOff x="1177450" y="241631"/>
            <a:chExt cx="6173152" cy="3616776"/>
          </a:xfrm>
        </p:grpSpPr>
        <p:sp>
          <p:nvSpPr>
            <p:cNvPr id="321" name="Google Shape;321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6" name="Google Shape;326;p33"/>
          <p:cNvSpPr txBox="1">
            <a:spLocks noGrp="1"/>
          </p:cNvSpPr>
          <p:nvPr>
            <p:ph type="body" idx="4294967295"/>
          </p:nvPr>
        </p:nvSpPr>
        <p:spPr>
          <a:xfrm>
            <a:off x="1149417" y="2244647"/>
            <a:ext cx="2590500" cy="52907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5400" dirty="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rPr>
              <a:t>DEMO</a:t>
            </a:r>
            <a:endParaRPr sz="5400" dirty="0">
              <a:solidFill>
                <a:schemeClr val="accen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13216B3-9260-4266-8979-177FBA6F93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9" b="830"/>
          <a:stretch/>
        </p:blipFill>
        <p:spPr>
          <a:xfrm>
            <a:off x="4226118" y="1397992"/>
            <a:ext cx="3518451" cy="221985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5B513D7-930A-4BC5-953A-656CE5D269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49" t="1965" r="12941" b="1"/>
          <a:stretch/>
        </p:blipFill>
        <p:spPr>
          <a:xfrm>
            <a:off x="4225579" y="1397992"/>
            <a:ext cx="3518450" cy="222427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8151ACE8-D0B4-E955-92EE-826BD17B33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278" t="5784" r="14967" b="9987"/>
          <a:stretch/>
        </p:blipFill>
        <p:spPr>
          <a:xfrm>
            <a:off x="4225418" y="1393566"/>
            <a:ext cx="3518611" cy="2219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3000" r="-33000"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>
            <a:spLocks noGrp="1"/>
          </p:cNvSpPr>
          <p:nvPr>
            <p:ph type="body" idx="1"/>
          </p:nvPr>
        </p:nvSpPr>
        <p:spPr>
          <a:xfrm>
            <a:off x="1600204" y="854356"/>
            <a:ext cx="2697476" cy="356790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>
              <a:spcAft>
                <a:spcPts val="800"/>
              </a:spcAft>
              <a:buNone/>
            </a:pPr>
            <a:r>
              <a:rPr lang="it-IT" sz="1300" i="1" dirty="0">
                <a:latin typeface="Baskerville Old Face" panose="02020602080505020303" pitchFamily="18" charset="0"/>
              </a:rPr>
              <a:t>E’ una piattaforma </a:t>
            </a:r>
            <a:r>
              <a:rPr lang="it-IT" sz="1300" dirty="0">
                <a:latin typeface="Baskerville Old Face" panose="02020602080505020303" pitchFamily="18" charset="0"/>
              </a:rPr>
              <a:t>che consente di pubblicare contenuti. I contenuti possono essere topics o eventi, i contenuti posso avere un immagine descrittiva oppure un video e permettono di connettere persone con gli stessi interessi, attraverso le interazioni e i like. La piattaforma ha tre tipo di utenti: Creator, Organizzatore e Artista. Gli Artisti possono creare sia eventi che topics, i creator possono creare soltanto topics, mentre gli organizzatori solo eventi. Per gli eventi è possibile acquistare un biglietto, ed inoltre è possibile lasciare una recensione.</a:t>
            </a:r>
            <a:endParaRPr sz="1300" i="1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+mj-lt"/>
              </a:rPr>
              <a:t>Funzionalità</a:t>
            </a:r>
            <a:endParaRPr dirty="0">
              <a:latin typeface="+mj-lt"/>
            </a:endParaRPr>
          </a:p>
        </p:txBody>
      </p:sp>
      <p:sp>
        <p:nvSpPr>
          <p:cNvPr id="280" name="Google Shape;280;p29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Nunito Sans Light" pitchFamily="2" charset="0"/>
              </a:rPr>
              <a:t>3</a:t>
            </a:fld>
            <a:endParaRPr dirty="0">
              <a:latin typeface="Nunito Sans Light" pitchFamily="2" charset="0"/>
            </a:endParaRPr>
          </a:p>
        </p:txBody>
      </p:sp>
      <p:sp>
        <p:nvSpPr>
          <p:cNvPr id="91" name="Google Shape;277;p29">
            <a:extLst>
              <a:ext uri="{FF2B5EF4-FFF2-40B4-BE49-F238E27FC236}">
                <a16:creationId xmlns:a16="http://schemas.microsoft.com/office/drawing/2014/main" id="{54D10FA5-1AA4-427F-AF73-430EA187DA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31359" y="1582549"/>
            <a:ext cx="2219100" cy="140875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buNone/>
            </a:pPr>
            <a:r>
              <a:rPr lang="it-IT" sz="1500" b="1" dirty="0">
                <a:latin typeface="Nunito Sans Light" pitchFamily="2" charset="0"/>
                <a:ea typeface="Arial"/>
                <a:cs typeface="Arial"/>
                <a:sym typeface="Arial"/>
              </a:rPr>
              <a:t>      </a:t>
            </a:r>
            <a:r>
              <a:rPr lang="it-IT" b="1" dirty="0">
                <a:latin typeface="Nunito Sans Light" pitchFamily="2" charset="0"/>
                <a:ea typeface="Arial"/>
                <a:cs typeface="Arial"/>
                <a:sym typeface="Arial"/>
              </a:rPr>
              <a:t>Creazione di eventi</a:t>
            </a:r>
            <a:endParaRPr lang="it-IT" sz="1200" b="1" dirty="0">
              <a:latin typeface="Nunito Sans Light" pitchFamily="2" charset="0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it-IT" sz="1100" dirty="0">
                <a:latin typeface="Nunito Sans Light" pitchFamily="2" charset="0"/>
              </a:rPr>
              <a:t>L’artista o l’organizzatore può creare un evento, inserendo un titolo, una descrizione e allegare un video o un immagine.</a:t>
            </a:r>
          </a:p>
        </p:txBody>
      </p:sp>
      <p:sp>
        <p:nvSpPr>
          <p:cNvPr id="92" name="Google Shape;278;p29">
            <a:extLst>
              <a:ext uri="{FF2B5EF4-FFF2-40B4-BE49-F238E27FC236}">
                <a16:creationId xmlns:a16="http://schemas.microsoft.com/office/drawing/2014/main" id="{80319FD7-EF1E-40EE-BA94-CEE0BCDECDC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010500" y="1596404"/>
            <a:ext cx="2219100" cy="121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it-IT" sz="1400" b="1" dirty="0">
                <a:latin typeface="Nunito Sans Light" pitchFamily="2" charset="0"/>
                <a:ea typeface="Arial"/>
                <a:cs typeface="Arial"/>
                <a:sym typeface="Arial"/>
              </a:rPr>
              <a:t>         Creazione di topic</a:t>
            </a:r>
            <a:endParaRPr sz="1400" b="1" dirty="0">
              <a:latin typeface="Nunito Sans Light" pitchFamily="2" charset="0"/>
            </a:endParaRPr>
          </a:p>
          <a:p>
            <a:pPr marL="0" lvl="0" indent="0" algn="ctr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it-IT" sz="1050" dirty="0">
                <a:latin typeface="Nunito Sans Light" pitchFamily="2" charset="0"/>
              </a:rPr>
              <a:t>L’utente può creare un topic riguardante uno specifico argomento, inserendo una descrizione e allegare un video o un immagine.</a:t>
            </a:r>
          </a:p>
        </p:txBody>
      </p:sp>
      <p:sp>
        <p:nvSpPr>
          <p:cNvPr id="93" name="Google Shape;279;p29">
            <a:extLst>
              <a:ext uri="{FF2B5EF4-FFF2-40B4-BE49-F238E27FC236}">
                <a16:creationId xmlns:a16="http://schemas.microsoft.com/office/drawing/2014/main" id="{E10F4F67-B97D-4467-80F9-8560316BD31A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47180" y="3044206"/>
            <a:ext cx="2219100" cy="121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sz="1500" b="1" dirty="0">
                <a:latin typeface="Nunito Sans Light" pitchFamily="2" charset="0"/>
                <a:ea typeface="Arial"/>
                <a:cs typeface="Arial"/>
                <a:sym typeface="Arial"/>
              </a:rPr>
              <a:t>           Chat realtime</a:t>
            </a:r>
            <a:endParaRPr sz="1500" b="1" dirty="0">
              <a:latin typeface="Nunito Sans Light" pitchFamily="2" charset="0"/>
            </a:endParaRPr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 dirty="0">
                <a:latin typeface="Nunito Sans Light" pitchFamily="2" charset="0"/>
              </a:rPr>
              <a:t>Gli utenti possono scambiarsi messaggi con </a:t>
            </a:r>
            <a:r>
              <a:rPr lang="it-IT" sz="1100" dirty="0">
                <a:latin typeface="Nunito Sans Light" pitchFamily="2" charset="0"/>
              </a:rPr>
              <a:t>i loro amici</a:t>
            </a:r>
            <a:r>
              <a:rPr lang="en" sz="1100" dirty="0">
                <a:latin typeface="Nunito Sans Light" pitchFamily="2" charset="0"/>
              </a:rPr>
              <a:t>.</a:t>
            </a:r>
            <a:endParaRPr sz="1100" dirty="0">
              <a:latin typeface="Nunito Sans Light" pitchFamily="2" charset="0"/>
            </a:endParaRPr>
          </a:p>
        </p:txBody>
      </p:sp>
      <p:sp>
        <p:nvSpPr>
          <p:cNvPr id="94" name="Google Shape;281;p29">
            <a:extLst>
              <a:ext uri="{FF2B5EF4-FFF2-40B4-BE49-F238E27FC236}">
                <a16:creationId xmlns:a16="http://schemas.microsoft.com/office/drawing/2014/main" id="{F34C7F61-FBA7-4A67-9BAE-7BE8950937C5}"/>
              </a:ext>
            </a:extLst>
          </p:cNvPr>
          <p:cNvSpPr txBox="1">
            <a:spLocks/>
          </p:cNvSpPr>
          <p:nvPr/>
        </p:nvSpPr>
        <p:spPr>
          <a:xfrm>
            <a:off x="3217665" y="3030350"/>
            <a:ext cx="2493213" cy="12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 Light"/>
              <a:buChar char="▪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●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pPr marL="0" indent="0" algn="ctr">
              <a:buFont typeface="Nunito Sans Light"/>
              <a:buNone/>
            </a:pPr>
            <a:r>
              <a:rPr lang="en-US" dirty="0">
                <a:latin typeface="Nunito Sans Light" pitchFamily="2" charset="0"/>
                <a:ea typeface="Arial"/>
                <a:cs typeface="Arial"/>
                <a:sym typeface="Arial"/>
              </a:rPr>
              <a:t>       </a:t>
            </a:r>
            <a:r>
              <a:rPr lang="en-US" b="1" dirty="0">
                <a:latin typeface="Nunito Sans Light" pitchFamily="2" charset="0"/>
              </a:rPr>
              <a:t>Visualizzazione di eventi</a:t>
            </a:r>
            <a:endParaRPr lang="en-US" sz="1800" b="1" dirty="0">
              <a:latin typeface="Nunito Sans Light" pitchFamily="2" charset="0"/>
            </a:endParaRPr>
          </a:p>
          <a:p>
            <a:pPr marL="0" indent="0" algn="ctr">
              <a:spcBef>
                <a:spcPts val="800"/>
              </a:spcBef>
              <a:spcAft>
                <a:spcPts val="800"/>
              </a:spcAft>
              <a:buFont typeface="Nunito Sans Light"/>
              <a:buNone/>
            </a:pPr>
            <a:r>
              <a:rPr lang="en-US" sz="1100" dirty="0" err="1">
                <a:latin typeface="Nunito Sans Light" pitchFamily="2" charset="0"/>
              </a:rPr>
              <a:t>L’utente</a:t>
            </a:r>
            <a:r>
              <a:rPr lang="en-US" sz="1100" dirty="0">
                <a:latin typeface="Nunito Sans Light" pitchFamily="2" charset="0"/>
              </a:rPr>
              <a:t> </a:t>
            </a:r>
            <a:r>
              <a:rPr lang="en-US" sz="1100" dirty="0" err="1">
                <a:latin typeface="Nunito Sans Light" pitchFamily="2" charset="0"/>
              </a:rPr>
              <a:t>può</a:t>
            </a:r>
            <a:r>
              <a:rPr lang="en-US" sz="1100" dirty="0">
                <a:latin typeface="Nunito Sans Light" pitchFamily="2" charset="0"/>
              </a:rPr>
              <a:t> </a:t>
            </a:r>
            <a:r>
              <a:rPr lang="en-US" sz="1100" dirty="0" err="1">
                <a:latin typeface="Nunito Sans Light" pitchFamily="2" charset="0"/>
              </a:rPr>
              <a:t>visualizzare</a:t>
            </a:r>
            <a:r>
              <a:rPr lang="en-US" sz="1100" dirty="0">
                <a:latin typeface="Nunito Sans Light" pitchFamily="2" charset="0"/>
              </a:rPr>
              <a:t>, </a:t>
            </a:r>
            <a:r>
              <a:rPr lang="en-US" sz="1100" dirty="0" err="1">
                <a:latin typeface="Nunito Sans Light" pitchFamily="2" charset="0"/>
              </a:rPr>
              <a:t>aggiungere</a:t>
            </a:r>
            <a:r>
              <a:rPr lang="en-US" sz="1100" dirty="0">
                <a:latin typeface="Nunito Sans Light" pitchFamily="2" charset="0"/>
              </a:rPr>
              <a:t> ai </a:t>
            </a:r>
            <a:r>
              <a:rPr lang="en-US" sz="1100" dirty="0" err="1">
                <a:latin typeface="Nunito Sans Light" pitchFamily="2" charset="0"/>
              </a:rPr>
              <a:t>preferiti</a:t>
            </a:r>
            <a:r>
              <a:rPr lang="en-US" sz="1100" dirty="0">
                <a:latin typeface="Nunito Sans Light" pitchFamily="2" charset="0"/>
              </a:rPr>
              <a:t>, </a:t>
            </a:r>
            <a:r>
              <a:rPr lang="en-US" sz="1100" dirty="0" err="1">
                <a:latin typeface="Nunito Sans Light" pitchFamily="2" charset="0"/>
              </a:rPr>
              <a:t>commentare</a:t>
            </a:r>
            <a:r>
              <a:rPr lang="en-US" sz="1100" dirty="0">
                <a:latin typeface="Nunito Sans Light" pitchFamily="2" charset="0"/>
              </a:rPr>
              <a:t>, </a:t>
            </a:r>
            <a:r>
              <a:rPr lang="en-US" sz="1100" dirty="0" err="1">
                <a:latin typeface="Nunito Sans Light" pitchFamily="2" charset="0"/>
              </a:rPr>
              <a:t>lasciare</a:t>
            </a:r>
            <a:r>
              <a:rPr lang="en-US" sz="1100" dirty="0">
                <a:latin typeface="Nunito Sans Light" pitchFamily="2" charset="0"/>
              </a:rPr>
              <a:t> like e </a:t>
            </a:r>
            <a:r>
              <a:rPr lang="en-US" sz="1100" dirty="0" err="1">
                <a:latin typeface="Nunito Sans Light" pitchFamily="2" charset="0"/>
              </a:rPr>
              <a:t>acquistare</a:t>
            </a:r>
            <a:r>
              <a:rPr lang="en-US" sz="1100" dirty="0">
                <a:latin typeface="Nunito Sans Light" pitchFamily="2" charset="0"/>
              </a:rPr>
              <a:t> </a:t>
            </a:r>
            <a:r>
              <a:rPr lang="en-US" sz="1100" dirty="0" err="1">
                <a:latin typeface="Nunito Sans Light" pitchFamily="2" charset="0"/>
              </a:rPr>
              <a:t>biglietti</a:t>
            </a:r>
            <a:r>
              <a:rPr lang="en-US" sz="1100" dirty="0">
                <a:latin typeface="Nunito Sans Light" pitchFamily="2" charset="0"/>
              </a:rPr>
              <a:t> per </a:t>
            </a:r>
            <a:r>
              <a:rPr lang="en-US" sz="1100" dirty="0" err="1">
                <a:latin typeface="Nunito Sans Light" pitchFamily="2" charset="0"/>
              </a:rPr>
              <a:t>gli</a:t>
            </a:r>
            <a:r>
              <a:rPr lang="en-US" sz="1100" dirty="0">
                <a:latin typeface="Nunito Sans Light" pitchFamily="2" charset="0"/>
              </a:rPr>
              <a:t> eventi.</a:t>
            </a:r>
          </a:p>
        </p:txBody>
      </p:sp>
      <p:sp>
        <p:nvSpPr>
          <p:cNvPr id="95" name="Google Shape;282;p29">
            <a:extLst>
              <a:ext uri="{FF2B5EF4-FFF2-40B4-BE49-F238E27FC236}">
                <a16:creationId xmlns:a16="http://schemas.microsoft.com/office/drawing/2014/main" id="{F5930FAD-9D91-4AD6-AAAF-9BB1609915DD}"/>
              </a:ext>
            </a:extLst>
          </p:cNvPr>
          <p:cNvSpPr txBox="1">
            <a:spLocks/>
          </p:cNvSpPr>
          <p:nvPr/>
        </p:nvSpPr>
        <p:spPr>
          <a:xfrm>
            <a:off x="6016806" y="3022149"/>
            <a:ext cx="2442925" cy="12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 Light"/>
              <a:buChar char="▪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●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pPr marL="0" indent="0" algn="ctr">
              <a:buFont typeface="Nunito Sans Light"/>
              <a:buNone/>
            </a:pPr>
            <a:r>
              <a:rPr lang="en-US" sz="1500" b="1" dirty="0">
                <a:latin typeface="Nunito Sans Light" pitchFamily="2" charset="0"/>
              </a:rPr>
              <a:t>       </a:t>
            </a:r>
            <a:r>
              <a:rPr lang="en-US" b="1" dirty="0">
                <a:latin typeface="Nunito Sans Light" pitchFamily="2" charset="0"/>
              </a:rPr>
              <a:t>Visualizzazione di topic</a:t>
            </a:r>
            <a:endParaRPr lang="en-US" sz="1100" b="1" dirty="0">
              <a:latin typeface="Nunito Sans Light" pitchFamily="2" charset="0"/>
            </a:endParaRPr>
          </a:p>
          <a:p>
            <a:pPr marL="0" indent="0" algn="ctr">
              <a:spcBef>
                <a:spcPts val="800"/>
              </a:spcBef>
              <a:spcAft>
                <a:spcPts val="800"/>
              </a:spcAft>
              <a:buFont typeface="Nunito Sans Light"/>
              <a:buNone/>
            </a:pPr>
            <a:r>
              <a:rPr lang="en-US" sz="1100" dirty="0" err="1">
                <a:latin typeface="Nunito Sans Light" pitchFamily="2" charset="0"/>
              </a:rPr>
              <a:t>L’utente</a:t>
            </a:r>
            <a:r>
              <a:rPr lang="en-US" sz="1100" dirty="0">
                <a:latin typeface="Nunito Sans Light" pitchFamily="2" charset="0"/>
              </a:rPr>
              <a:t> </a:t>
            </a:r>
            <a:r>
              <a:rPr lang="en-US" sz="1100" dirty="0" err="1">
                <a:latin typeface="Nunito Sans Light" pitchFamily="2" charset="0"/>
              </a:rPr>
              <a:t>può</a:t>
            </a:r>
            <a:r>
              <a:rPr lang="en-US" sz="1100" dirty="0">
                <a:latin typeface="Nunito Sans Light" pitchFamily="2" charset="0"/>
              </a:rPr>
              <a:t> </a:t>
            </a:r>
            <a:r>
              <a:rPr lang="en-US" sz="1100" dirty="0" err="1">
                <a:latin typeface="Nunito Sans Light" pitchFamily="2" charset="0"/>
              </a:rPr>
              <a:t>visualizzare</a:t>
            </a:r>
            <a:r>
              <a:rPr lang="en-US" sz="1100" dirty="0">
                <a:latin typeface="Nunito Sans Light" pitchFamily="2" charset="0"/>
              </a:rPr>
              <a:t>, </a:t>
            </a:r>
            <a:r>
              <a:rPr lang="en-US" sz="1100" dirty="0" err="1">
                <a:latin typeface="Nunito Sans Light" pitchFamily="2" charset="0"/>
              </a:rPr>
              <a:t>aggiungere</a:t>
            </a:r>
            <a:r>
              <a:rPr lang="en-US" sz="1100" dirty="0">
                <a:latin typeface="Nunito Sans Light" pitchFamily="2" charset="0"/>
              </a:rPr>
              <a:t> ai </a:t>
            </a:r>
            <a:r>
              <a:rPr lang="en-US" sz="1100" dirty="0" err="1">
                <a:latin typeface="Nunito Sans Light" pitchFamily="2" charset="0"/>
              </a:rPr>
              <a:t>preferiti</a:t>
            </a:r>
            <a:r>
              <a:rPr lang="en-US" sz="1100" dirty="0">
                <a:latin typeface="Nunito Sans Light" pitchFamily="2" charset="0"/>
              </a:rPr>
              <a:t>, </a:t>
            </a:r>
            <a:r>
              <a:rPr lang="en-US" sz="1100" dirty="0" err="1">
                <a:latin typeface="Nunito Sans Light" pitchFamily="2" charset="0"/>
              </a:rPr>
              <a:t>commentare</a:t>
            </a:r>
            <a:r>
              <a:rPr lang="en-US" sz="1100" dirty="0">
                <a:latin typeface="Nunito Sans Light" pitchFamily="2" charset="0"/>
              </a:rPr>
              <a:t>, e </a:t>
            </a:r>
            <a:r>
              <a:rPr lang="en-US" sz="1100" dirty="0" err="1">
                <a:latin typeface="Nunito Sans Light" pitchFamily="2" charset="0"/>
              </a:rPr>
              <a:t>lasciare</a:t>
            </a:r>
            <a:r>
              <a:rPr lang="en-US" sz="1100" dirty="0">
                <a:latin typeface="Nunito Sans Light" pitchFamily="2" charset="0"/>
              </a:rPr>
              <a:t> like ai topic.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48E0025-06BE-468E-A95B-D70625E99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884" y="1556948"/>
            <a:ext cx="476429" cy="41125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5D679D3-F0B3-438F-96D3-A466A4362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138" y="1511215"/>
            <a:ext cx="476430" cy="47313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7D0F0C9B-60BE-4A2C-99DA-FD9CDB7121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916" b="17683"/>
          <a:stretch/>
        </p:blipFill>
        <p:spPr>
          <a:xfrm>
            <a:off x="513796" y="2883436"/>
            <a:ext cx="644590" cy="473133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BE2039CC-B783-4BA6-9259-319A15ECE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929" y="2817168"/>
            <a:ext cx="476429" cy="411250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A915FC7E-7CD7-4941-AAEB-2754C0835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897" y="2807967"/>
            <a:ext cx="476430" cy="473133"/>
          </a:xfrm>
          <a:prstGeom prst="rect">
            <a:avLst/>
          </a:prstGeom>
        </p:spPr>
      </p:pic>
      <p:sp>
        <p:nvSpPr>
          <p:cNvPr id="41" name="Google Shape;277;p29">
            <a:extLst>
              <a:ext uri="{FF2B5EF4-FFF2-40B4-BE49-F238E27FC236}">
                <a16:creationId xmlns:a16="http://schemas.microsoft.com/office/drawing/2014/main" id="{A86F52DA-2D83-47F9-9D67-68056F683F57}"/>
              </a:ext>
            </a:extLst>
          </p:cNvPr>
          <p:cNvSpPr txBox="1">
            <a:spLocks/>
          </p:cNvSpPr>
          <p:nvPr/>
        </p:nvSpPr>
        <p:spPr>
          <a:xfrm>
            <a:off x="668574" y="1656541"/>
            <a:ext cx="2219100" cy="1408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 Light"/>
              <a:buChar char="▪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●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pPr marL="0" indent="0" algn="ctr">
              <a:buFont typeface="Nunito Sans Light"/>
              <a:buNone/>
            </a:pPr>
            <a:r>
              <a:rPr lang="it-IT" sz="1500" b="1" dirty="0">
                <a:latin typeface="Nunito Sans Light" pitchFamily="2" charset="0"/>
                <a:ea typeface="Arial"/>
                <a:cs typeface="Arial"/>
                <a:sym typeface="Arial"/>
              </a:rPr>
              <a:t>   Registrazione e Login</a:t>
            </a:r>
            <a:endParaRPr lang="it-IT" sz="1200" b="1" dirty="0">
              <a:latin typeface="Nunito Sans Light" pitchFamily="2" charset="0"/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800"/>
              </a:spcBef>
              <a:spcAft>
                <a:spcPts val="800"/>
              </a:spcAft>
              <a:buFont typeface="Nunito Sans Light"/>
              <a:buNone/>
            </a:pPr>
            <a:r>
              <a:rPr lang="it-IT" sz="1100" dirty="0">
                <a:latin typeface="Nunito Sans Light" pitchFamily="2" charset="0"/>
              </a:rPr>
              <a:t>    L’utente può registrarsi, effettuare il login ed il logout.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61AD9D67-C722-4F02-ABB2-AA0BABAEB0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344" y="1511215"/>
            <a:ext cx="526816" cy="526816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E8FB8C63-995F-4E47-99F7-4E7DB56F0F9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0000"/>
          <a:stretch/>
        </p:blipFill>
        <p:spPr>
          <a:xfrm>
            <a:off x="3012933" y="3231567"/>
            <a:ext cx="204732" cy="242646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F59A566-E425-446D-B8B7-3B14AFF6E0E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2526" t="18735" r="1"/>
          <a:stretch/>
        </p:blipFill>
        <p:spPr>
          <a:xfrm>
            <a:off x="3228168" y="3237739"/>
            <a:ext cx="208428" cy="21143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7ED38577-5975-40F6-8F1A-0E31E15527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9739" y="3269224"/>
            <a:ext cx="155567" cy="167332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6D4B02C1-269A-4202-9E85-6AF2FCD8E0B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7435" b="15888"/>
          <a:stretch/>
        </p:blipFill>
        <p:spPr>
          <a:xfrm>
            <a:off x="5811663" y="3232461"/>
            <a:ext cx="215235" cy="204095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A083E43E-37F0-4B10-84C0-283AAB51419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2526" t="18735" r="1"/>
          <a:stretch/>
        </p:blipFill>
        <p:spPr>
          <a:xfrm>
            <a:off x="6026899" y="3238633"/>
            <a:ext cx="208428" cy="211430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73DD408A-7ED4-477C-ACFC-029C8043F7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8470" y="3270118"/>
            <a:ext cx="155567" cy="1673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+mj-lt"/>
              </a:rPr>
              <a:t>Funzionalità</a:t>
            </a:r>
            <a:endParaRPr dirty="0">
              <a:latin typeface="+mj-lt"/>
            </a:endParaRPr>
          </a:p>
        </p:txBody>
      </p:sp>
      <p:sp>
        <p:nvSpPr>
          <p:cNvPr id="280" name="Google Shape;280;p29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Nunito Sans Light" pitchFamily="2" charset="0"/>
              </a:rPr>
              <a:t>4</a:t>
            </a:fld>
            <a:endParaRPr dirty="0">
              <a:latin typeface="Nunito Sans Light" pitchFamily="2" charset="0"/>
            </a:endParaRPr>
          </a:p>
        </p:txBody>
      </p:sp>
      <p:sp>
        <p:nvSpPr>
          <p:cNvPr id="91" name="Google Shape;277;p29">
            <a:extLst>
              <a:ext uri="{FF2B5EF4-FFF2-40B4-BE49-F238E27FC236}">
                <a16:creationId xmlns:a16="http://schemas.microsoft.com/office/drawing/2014/main" id="{54D10FA5-1AA4-427F-AF73-430EA187DA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521869" y="1548948"/>
            <a:ext cx="2219100" cy="10179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buNone/>
            </a:pPr>
            <a:r>
              <a:rPr lang="it-IT" sz="1500" b="1" dirty="0">
                <a:latin typeface="Nunito Sans Light" pitchFamily="2" charset="0"/>
                <a:ea typeface="Arial"/>
                <a:cs typeface="Arial"/>
                <a:sym typeface="Arial"/>
              </a:rPr>
              <a:t> Visualizzare profilo utenti</a:t>
            </a:r>
            <a:endParaRPr lang="it-IT" sz="1500" b="1" dirty="0">
              <a:latin typeface="Nunito Sans Light" pitchFamily="2" charset="0"/>
            </a:endParaRPr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it-IT" sz="1100" dirty="0">
                <a:latin typeface="Nunito Sans Light" pitchFamily="2" charset="0"/>
              </a:rPr>
              <a:t>L’utente può visualizzare il profilo di altri utenti e interagire con i contenuti pubblicati.</a:t>
            </a:r>
          </a:p>
        </p:txBody>
      </p:sp>
      <p:sp>
        <p:nvSpPr>
          <p:cNvPr id="92" name="Google Shape;278;p29">
            <a:extLst>
              <a:ext uri="{FF2B5EF4-FFF2-40B4-BE49-F238E27FC236}">
                <a16:creationId xmlns:a16="http://schemas.microsoft.com/office/drawing/2014/main" id="{80319FD7-EF1E-40EE-BA94-CEE0BCDECDC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255836" y="1553792"/>
            <a:ext cx="2219100" cy="121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buNone/>
            </a:pPr>
            <a:r>
              <a:rPr lang="it-IT" sz="1500" b="1" dirty="0">
                <a:latin typeface="Nunito Sans Light" pitchFamily="2" charset="0"/>
                <a:cs typeface="Arial"/>
                <a:sym typeface="Arial"/>
              </a:rPr>
              <a:t>Follow</a:t>
            </a:r>
            <a:endParaRPr lang="it-IT" sz="1500" b="1" dirty="0">
              <a:latin typeface="Nunito Sans Light" pitchFamily="2" charset="0"/>
            </a:endParaRPr>
          </a:p>
          <a:p>
            <a:pPr marL="0" indent="0" algn="ctr">
              <a:spcBef>
                <a:spcPts val="800"/>
              </a:spcBef>
              <a:spcAft>
                <a:spcPts val="800"/>
              </a:spcAft>
              <a:buFont typeface="Nunito Sans Light"/>
              <a:buNone/>
            </a:pPr>
            <a:r>
              <a:rPr lang="en-US" sz="1100" dirty="0" err="1">
                <a:latin typeface="Nunito Sans Light" pitchFamily="2" charset="0"/>
              </a:rPr>
              <a:t>L’utente</a:t>
            </a:r>
            <a:r>
              <a:rPr lang="en-US" sz="1100" dirty="0">
                <a:latin typeface="Nunito Sans Light" pitchFamily="2" charset="0"/>
              </a:rPr>
              <a:t> </a:t>
            </a:r>
            <a:r>
              <a:rPr lang="en-US" sz="1100" dirty="0" err="1">
                <a:latin typeface="Nunito Sans Light" pitchFamily="2" charset="0"/>
              </a:rPr>
              <a:t>può</a:t>
            </a:r>
            <a:r>
              <a:rPr lang="en-US" sz="1100" dirty="0">
                <a:latin typeface="Nunito Sans Light" pitchFamily="2" charset="0"/>
              </a:rPr>
              <a:t> </a:t>
            </a:r>
            <a:r>
              <a:rPr lang="en-US" sz="1100" dirty="0" err="1">
                <a:latin typeface="Nunito Sans Light" pitchFamily="2" charset="0"/>
              </a:rPr>
              <a:t>seguire</a:t>
            </a:r>
            <a:r>
              <a:rPr lang="en-US" sz="1100" dirty="0">
                <a:latin typeface="Nunito Sans Light" pitchFamily="2" charset="0"/>
              </a:rPr>
              <a:t> ed </a:t>
            </a:r>
            <a:r>
              <a:rPr lang="en-US" sz="1100" dirty="0" err="1">
                <a:latin typeface="Nunito Sans Light" pitchFamily="2" charset="0"/>
              </a:rPr>
              <a:t>essere</a:t>
            </a:r>
            <a:r>
              <a:rPr lang="en-US" sz="1100" dirty="0">
                <a:latin typeface="Nunito Sans Light" pitchFamily="2" charset="0"/>
              </a:rPr>
              <a:t> </a:t>
            </a:r>
            <a:r>
              <a:rPr lang="en-US" sz="1100" dirty="0" err="1">
                <a:latin typeface="Nunito Sans Light" pitchFamily="2" charset="0"/>
              </a:rPr>
              <a:t>seguito</a:t>
            </a:r>
            <a:r>
              <a:rPr lang="en-US" sz="1100" dirty="0">
                <a:latin typeface="Nunito Sans Light" pitchFamily="2" charset="0"/>
              </a:rPr>
              <a:t> da </a:t>
            </a:r>
            <a:r>
              <a:rPr lang="en-US" sz="1100" dirty="0" err="1">
                <a:latin typeface="Nunito Sans Light" pitchFamily="2" charset="0"/>
              </a:rPr>
              <a:t>altri</a:t>
            </a:r>
            <a:r>
              <a:rPr lang="en-US" sz="1100" dirty="0">
                <a:latin typeface="Nunito Sans Light" pitchFamily="2" charset="0"/>
              </a:rPr>
              <a:t> utente, in modo da </a:t>
            </a:r>
            <a:r>
              <a:rPr lang="en-US" sz="1100" dirty="0" err="1">
                <a:latin typeface="Nunito Sans Light" pitchFamily="2" charset="0"/>
              </a:rPr>
              <a:t>restare</a:t>
            </a:r>
            <a:r>
              <a:rPr lang="en-US" sz="1100" dirty="0">
                <a:latin typeface="Nunito Sans Light" pitchFamily="2" charset="0"/>
              </a:rPr>
              <a:t> sempre </a:t>
            </a:r>
            <a:r>
              <a:rPr lang="en-US" sz="1100" dirty="0" err="1">
                <a:latin typeface="Nunito Sans Light" pitchFamily="2" charset="0"/>
              </a:rPr>
              <a:t>connessi</a:t>
            </a:r>
            <a:r>
              <a:rPr lang="en-US" sz="1100" dirty="0">
                <a:latin typeface="Nunito Sans Light" pitchFamily="2" charset="0"/>
              </a:rPr>
              <a:t> e </a:t>
            </a:r>
            <a:r>
              <a:rPr lang="en-US" sz="1100" dirty="0" err="1">
                <a:latin typeface="Nunito Sans Light" pitchFamily="2" charset="0"/>
              </a:rPr>
              <a:t>aggiornati</a:t>
            </a:r>
            <a:r>
              <a:rPr lang="en-US" sz="1100" dirty="0">
                <a:latin typeface="Nunito Sans Light" pitchFamily="2" charset="0"/>
              </a:rPr>
              <a:t> sui </a:t>
            </a:r>
            <a:r>
              <a:rPr lang="en-US" sz="1100" dirty="0" err="1">
                <a:latin typeface="Nunito Sans Light" pitchFamily="2" charset="0"/>
              </a:rPr>
              <a:t>contenuti</a:t>
            </a:r>
            <a:r>
              <a:rPr lang="en-US" sz="1100" dirty="0">
                <a:latin typeface="Nunito Sans Light" pitchFamily="2" charset="0"/>
              </a:rPr>
              <a:t> </a:t>
            </a:r>
            <a:r>
              <a:rPr lang="en-US" sz="1100" dirty="0" err="1">
                <a:latin typeface="Nunito Sans Light" pitchFamily="2" charset="0"/>
              </a:rPr>
              <a:t>pubblicati</a:t>
            </a:r>
            <a:r>
              <a:rPr lang="en-US" sz="1100" dirty="0">
                <a:latin typeface="Nunito Sans Light" pitchFamily="2" charset="0"/>
              </a:rPr>
              <a:t>.</a:t>
            </a:r>
          </a:p>
        </p:txBody>
      </p:sp>
      <p:sp>
        <p:nvSpPr>
          <p:cNvPr id="41" name="Google Shape;277;p29">
            <a:extLst>
              <a:ext uri="{FF2B5EF4-FFF2-40B4-BE49-F238E27FC236}">
                <a16:creationId xmlns:a16="http://schemas.microsoft.com/office/drawing/2014/main" id="{A86F52DA-2D83-47F9-9D67-68056F683F57}"/>
              </a:ext>
            </a:extLst>
          </p:cNvPr>
          <p:cNvSpPr txBox="1">
            <a:spLocks/>
          </p:cNvSpPr>
          <p:nvPr/>
        </p:nvSpPr>
        <p:spPr>
          <a:xfrm>
            <a:off x="669064" y="1592608"/>
            <a:ext cx="2219100" cy="1408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 Light"/>
              <a:buChar char="▪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●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pPr marL="0" indent="0" algn="ctr">
              <a:buFont typeface="Nunito Sans Light"/>
              <a:buNone/>
            </a:pPr>
            <a:r>
              <a:rPr lang="it-IT" sz="1500" b="1" dirty="0">
                <a:latin typeface="Nunito Sans Light" pitchFamily="2" charset="0"/>
                <a:ea typeface="Arial"/>
                <a:cs typeface="Arial"/>
                <a:sym typeface="Arial"/>
              </a:rPr>
              <a:t>   Area personale</a:t>
            </a:r>
            <a:endParaRPr lang="it-IT" sz="1200" b="1" dirty="0">
              <a:latin typeface="Nunito Sans Light" pitchFamily="2" charset="0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it-IT" sz="1100" dirty="0">
                <a:latin typeface="Nunito Sans Light" pitchFamily="2" charset="0"/>
              </a:rPr>
              <a:t>L’utente può visualizzare i propri  dati personali e modificarli. L’utente avrà a disposizione anche un’area per gestire i propri contenuti.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9231DD4C-1D33-4A7E-8F5B-D0B944CB5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01" y="1519451"/>
            <a:ext cx="389153" cy="396300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DE8BDFFC-8B8B-41FF-A82F-7C1E3BF18B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181"/>
          <a:stretch/>
        </p:blipFill>
        <p:spPr>
          <a:xfrm>
            <a:off x="3002136" y="1487554"/>
            <a:ext cx="519733" cy="498003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F0F88C18-AFB0-44D9-8BB1-ED38FF165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6149" y="1523720"/>
            <a:ext cx="563709" cy="421584"/>
          </a:xfrm>
          <a:prstGeom prst="rect">
            <a:avLst/>
          </a:prstGeom>
        </p:spPr>
      </p:pic>
      <p:sp>
        <p:nvSpPr>
          <p:cNvPr id="2" name="Google Shape;277;p29">
            <a:extLst>
              <a:ext uri="{FF2B5EF4-FFF2-40B4-BE49-F238E27FC236}">
                <a16:creationId xmlns:a16="http://schemas.microsoft.com/office/drawing/2014/main" id="{F320F63C-258C-8E05-AC1E-DE5B277A1A96}"/>
              </a:ext>
            </a:extLst>
          </p:cNvPr>
          <p:cNvSpPr txBox="1">
            <a:spLocks/>
          </p:cNvSpPr>
          <p:nvPr/>
        </p:nvSpPr>
        <p:spPr>
          <a:xfrm>
            <a:off x="669064" y="3125091"/>
            <a:ext cx="2219100" cy="1408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 Light"/>
              <a:buChar char="▪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Light"/>
              <a:buChar char="▫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●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 Light"/>
              <a:buChar char="○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Nunito Sans Light"/>
              <a:buChar char="■"/>
              <a:defRPr sz="1600" b="0" i="0" u="none" strike="noStrike" cap="none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pPr marL="0" indent="0" algn="ctr">
              <a:buFont typeface="Nunito Sans Light"/>
              <a:buNone/>
            </a:pPr>
            <a:r>
              <a:rPr lang="it-IT" sz="1500" b="1" dirty="0">
                <a:latin typeface="Nunito Sans Light" pitchFamily="2" charset="0"/>
                <a:ea typeface="Arial"/>
                <a:cs typeface="Arial"/>
                <a:sym typeface="Arial"/>
              </a:rPr>
              <a:t>Verifica Artista</a:t>
            </a:r>
            <a:endParaRPr lang="it-IT" sz="1200" b="1" dirty="0">
              <a:latin typeface="Nunito Sans Light" pitchFamily="2" charset="0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it-IT" sz="1100" dirty="0">
                <a:latin typeface="Nunito Sans Light" pitchFamily="2" charset="0"/>
              </a:rPr>
              <a:t>L’utente se riconosciuto dalla legge come artista, può procedere alla verifica artista, attraverso una sezione dedicata «Verifica Account»</a:t>
            </a:r>
          </a:p>
        </p:txBody>
      </p:sp>
      <p:pic>
        <p:nvPicPr>
          <p:cNvPr id="1026" name="Picture 2" descr="icona della lente d'ingrandimento. 18931574 PNG">
            <a:extLst>
              <a:ext uri="{FF2B5EF4-FFF2-40B4-BE49-F238E27FC236}">
                <a16:creationId xmlns:a16="http://schemas.microsoft.com/office/drawing/2014/main" id="{65EA90C9-D1AB-FF96-0994-C6C897F9D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45" y="2949361"/>
            <a:ext cx="556778" cy="55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postazioni - Icone, Simboli, Logos Interfaccia utente e gesti">
            <a:extLst>
              <a:ext uri="{FF2B5EF4-FFF2-40B4-BE49-F238E27FC236}">
                <a16:creationId xmlns:a16="http://schemas.microsoft.com/office/drawing/2014/main" id="{17E8EE13-07A6-5DF5-2A61-3EE8FA3D3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981" y="2895573"/>
            <a:ext cx="570860" cy="57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2346306-A3F1-22BC-E54F-1CEAB25D6ED5}"/>
              </a:ext>
            </a:extLst>
          </p:cNvPr>
          <p:cNvSpPr txBox="1"/>
          <p:nvPr/>
        </p:nvSpPr>
        <p:spPr>
          <a:xfrm>
            <a:off x="3212514" y="3125091"/>
            <a:ext cx="2528455" cy="933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Nunito Sans Light"/>
              <a:buNone/>
            </a:pPr>
            <a:r>
              <a:rPr lang="it-IT" sz="1500" b="1" dirty="0">
                <a:latin typeface="Nunito Sans Light" pitchFamily="2" charset="0"/>
                <a:ea typeface="Arial"/>
                <a:cs typeface="Arial"/>
                <a:sym typeface="Arial"/>
              </a:rPr>
              <a:t>Impostazioni</a:t>
            </a:r>
          </a:p>
          <a:p>
            <a:pPr marL="0" lvl="0" indent="0" algn="ctr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it-IT" sz="1100" dirty="0">
                <a:latin typeface="Nunito Sans Light" pitchFamily="2" charset="0"/>
              </a:rPr>
              <a:t>L’utente può settare le proprie preferenze riguardanti le varie sezioni del sito.</a:t>
            </a:r>
          </a:p>
        </p:txBody>
      </p:sp>
    </p:spTree>
    <p:extLst>
      <p:ext uri="{BB962C8B-B14F-4D97-AF65-F5344CB8AC3E}">
        <p14:creationId xmlns:p14="http://schemas.microsoft.com/office/powerpoint/2010/main" val="4161365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77522478-C0F8-45F6-8413-567223FB5B17}"/>
              </a:ext>
            </a:extLst>
          </p:cNvPr>
          <p:cNvSpPr/>
          <p:nvPr/>
        </p:nvSpPr>
        <p:spPr>
          <a:xfrm>
            <a:off x="6428510" y="318655"/>
            <a:ext cx="2410690" cy="4215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/>
              <a:t>Perché Cloud Computing? </a:t>
            </a:r>
            <a:endParaRPr sz="2400" dirty="0"/>
          </a:p>
        </p:txBody>
      </p:sp>
      <p:sp>
        <p:nvSpPr>
          <p:cNvPr id="132" name="Google Shape;132;p17"/>
          <p:cNvSpPr txBox="1">
            <a:spLocks noGrp="1"/>
          </p:cNvSpPr>
          <p:nvPr>
            <p:ph type="body" idx="1"/>
          </p:nvPr>
        </p:nvSpPr>
        <p:spPr>
          <a:xfrm>
            <a:off x="1007699" y="1582550"/>
            <a:ext cx="5061797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it-IT" dirty="0"/>
              <a:t>Estendibilità e configurazione agevole dei servizi.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dirty="0"/>
              <a:t>Velocità di deployment.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 dirty="0"/>
              <a:t>Contenimento dei costi.</a:t>
            </a:r>
          </a:p>
        </p:txBody>
      </p:sp>
      <p:sp>
        <p:nvSpPr>
          <p:cNvPr id="133" name="Google Shape;133;p17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B8EA125-5270-4E03-9091-EED74AF910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28" t="1939" r="-4091" b="344"/>
          <a:stretch/>
        </p:blipFill>
        <p:spPr>
          <a:xfrm>
            <a:off x="6428511" y="1232300"/>
            <a:ext cx="2466108" cy="23560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4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Tecnologie utilizzate</a:t>
            </a:r>
            <a:endParaRPr lang="it-IT" dirty="0"/>
          </a:p>
        </p:txBody>
      </p:sp>
      <p:sp>
        <p:nvSpPr>
          <p:cNvPr id="529" name="Google Shape;529;p44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531" name="Google Shape;531;p44"/>
          <p:cNvSpPr txBox="1"/>
          <p:nvPr/>
        </p:nvSpPr>
        <p:spPr>
          <a:xfrm>
            <a:off x="866357" y="3273781"/>
            <a:ext cx="1785726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Nunito Sans"/>
                <a:ea typeface="Nunito Sans"/>
                <a:cs typeface="Nunito Sans"/>
                <a:sym typeface="Nunito Sans"/>
              </a:rPr>
              <a:t>NodeJs</a:t>
            </a:r>
            <a:br>
              <a:rPr lang="en" sz="2000" dirty="0">
                <a:latin typeface="Nunito Sans"/>
                <a:ea typeface="Nunito Sans"/>
                <a:cs typeface="Nunito Sans"/>
                <a:sym typeface="Nunito Sans"/>
              </a:rPr>
            </a:br>
            <a:r>
              <a:rPr lang="it-IT" sz="1100" dirty="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 Un framework per applicazioni in </a:t>
            </a:r>
            <a:r>
              <a:rPr lang="it-IT" sz="1100" dirty="0" err="1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Javascript</a:t>
            </a:r>
            <a:r>
              <a:rPr lang="it-IT" sz="1100" dirty="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 lato server basata su un modello di I/O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dirty="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 asincrono che opera sugli eventi</a:t>
            </a:r>
            <a:endParaRPr sz="2000" dirty="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33" name="Google Shape;533;p44"/>
          <p:cNvSpPr txBox="1"/>
          <p:nvPr/>
        </p:nvSpPr>
        <p:spPr>
          <a:xfrm>
            <a:off x="3689814" y="3294208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latin typeface="Nunito Sans"/>
                <a:ea typeface="Nunito Sans"/>
                <a:cs typeface="Nunito Sans"/>
                <a:sym typeface="Nunito Sans"/>
              </a:rPr>
              <a:t>MongoDB</a:t>
            </a:r>
            <a:br>
              <a:rPr lang="it-IT" sz="1800" dirty="0">
                <a:latin typeface="Nunito Sans"/>
                <a:ea typeface="Nunito Sans"/>
                <a:cs typeface="Nunito Sans"/>
                <a:sym typeface="Nunito Sans"/>
              </a:rPr>
            </a:br>
            <a:r>
              <a:rPr lang="it-IT" sz="1050" dirty="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E’ un database NoSQL orientato ai documenti che memorizza i dati in documenti simili a JSON, chiamati BSON (Binary JSON).</a:t>
            </a:r>
            <a:endParaRPr lang="it-IT" sz="1800" dirty="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35" name="Google Shape;535;p44"/>
          <p:cNvSpPr txBox="1"/>
          <p:nvPr/>
        </p:nvSpPr>
        <p:spPr>
          <a:xfrm>
            <a:off x="6435609" y="3294208"/>
            <a:ext cx="1842034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dirty="0">
                <a:latin typeface="Nunito Sans"/>
                <a:ea typeface="Nunito Sans"/>
                <a:cs typeface="Nunito Sans"/>
                <a:sym typeface="Nunito Sans"/>
              </a:rPr>
              <a:t>Bootstrap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Framework CSS per lo sviluppo di interfacce Web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it-IT" sz="1050" dirty="0">
              <a:solidFill>
                <a:schemeClr val="dk2"/>
              </a:solidFill>
              <a:latin typeface="Nunito Sans" panose="020B0604020202020204" charset="0"/>
              <a:ea typeface="Nunito Sans"/>
              <a:cs typeface="Nunito Sans"/>
              <a:sym typeface="Nunito Sans"/>
            </a:endParaRPr>
          </a:p>
        </p:txBody>
      </p:sp>
      <p:pic>
        <p:nvPicPr>
          <p:cNvPr id="5122" name="Picture 2" descr="NodeJs Development Services Reviews 2021: Details, Pricing, &amp;amp; Features | G2">
            <a:extLst>
              <a:ext uri="{FF2B5EF4-FFF2-40B4-BE49-F238E27FC236}">
                <a16:creationId xmlns:a16="http://schemas.microsoft.com/office/drawing/2014/main" id="{36F660D7-0F29-4886-8BC7-D556D2A5E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28" y="1814324"/>
            <a:ext cx="2593675" cy="136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ootstrap (front-end framework) - Wikipedia">
            <a:extLst>
              <a:ext uri="{FF2B5EF4-FFF2-40B4-BE49-F238E27FC236}">
                <a16:creationId xmlns:a16="http://schemas.microsoft.com/office/drawing/2014/main" id="{3859FC1B-8364-45A4-AC52-187EE7BDE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515" y="1777200"/>
            <a:ext cx="1578222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ow to get started with MongoDB in 10 minutes | by Navindu Jayatilake |  We've moved to freeCodeCamp.org/news | Medium">
            <a:extLst>
              <a:ext uri="{FF2B5EF4-FFF2-40B4-BE49-F238E27FC236}">
                <a16:creationId xmlns:a16="http://schemas.microsoft.com/office/drawing/2014/main" id="{28CF32E4-6C16-4E46-82DF-C544005A64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47"/>
          <a:stretch/>
        </p:blipFill>
        <p:spPr bwMode="auto">
          <a:xfrm>
            <a:off x="3558573" y="1630903"/>
            <a:ext cx="1871411" cy="1427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81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4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Tecnologie utilizzate</a:t>
            </a:r>
            <a:endParaRPr lang="it-IT" dirty="0"/>
          </a:p>
        </p:txBody>
      </p:sp>
      <p:sp>
        <p:nvSpPr>
          <p:cNvPr id="529" name="Google Shape;529;p44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531" name="Google Shape;531;p44"/>
          <p:cNvSpPr txBox="1"/>
          <p:nvPr/>
        </p:nvSpPr>
        <p:spPr>
          <a:xfrm>
            <a:off x="866356" y="3017472"/>
            <a:ext cx="1785726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Nunito Sans"/>
                <a:ea typeface="Nunito Sans"/>
                <a:cs typeface="Nunito Sans"/>
                <a:sym typeface="Nunito Sans"/>
              </a:rPr>
              <a:t>Azure Blob Storage</a:t>
            </a:r>
            <a:br>
              <a:rPr lang="en" sz="2000" dirty="0">
                <a:latin typeface="Nunito Sans"/>
                <a:ea typeface="Nunito Sans"/>
                <a:cs typeface="Nunito Sans"/>
                <a:sym typeface="Nunito Sans"/>
              </a:rPr>
            </a:br>
            <a:r>
              <a:rPr lang="it-IT" sz="1000" dirty="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 Azure Blob Storage è un servizio di archiviazione di oggetti di Microsoft Azure progettato per archiviare grandi quantità di dati non strutturati, come file di testo o dati binari. </a:t>
            </a:r>
            <a:endParaRPr sz="2000" dirty="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33" name="Google Shape;533;p44"/>
          <p:cNvSpPr txBox="1"/>
          <p:nvPr/>
        </p:nvSpPr>
        <p:spPr>
          <a:xfrm>
            <a:off x="3446447" y="3017472"/>
            <a:ext cx="2086768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latin typeface="Nunito Sans"/>
                <a:ea typeface="Nunito Sans"/>
                <a:cs typeface="Nunito Sans"/>
                <a:sym typeface="Nunito Sans"/>
              </a:rPr>
              <a:t>Azure Functions</a:t>
            </a:r>
            <a:br>
              <a:rPr lang="it-IT" sz="1800" dirty="0">
                <a:latin typeface="Nunito Sans"/>
                <a:ea typeface="Nunito Sans"/>
                <a:cs typeface="Nunito Sans"/>
                <a:sym typeface="Nunito Sans"/>
              </a:rPr>
            </a:br>
            <a:r>
              <a:rPr lang="it-IT" sz="1050" dirty="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Azure Functions è un servizio di calcolo </a:t>
            </a:r>
            <a:r>
              <a:rPr lang="it-IT" sz="1050" dirty="0" err="1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serverless</a:t>
            </a:r>
            <a:r>
              <a:rPr lang="it-IT" sz="1050" dirty="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 offerto da Microsoft Azure. Permette di eseguire frammenti di codice in risposta a eventi o trigger senza dover gestire l'infrastruttura del server. </a:t>
            </a:r>
            <a:endParaRPr lang="it-IT" sz="1800" dirty="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35" name="Google Shape;535;p44"/>
          <p:cNvSpPr txBox="1"/>
          <p:nvPr/>
        </p:nvSpPr>
        <p:spPr>
          <a:xfrm>
            <a:off x="6435610" y="2929673"/>
            <a:ext cx="1842034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dirty="0">
                <a:latin typeface="Nunito Sans"/>
                <a:ea typeface="Nunito Sans"/>
                <a:cs typeface="Nunito Sans"/>
                <a:sym typeface="Nunito Sans"/>
              </a:rPr>
              <a:t>Azure Web </a:t>
            </a:r>
            <a:r>
              <a:rPr lang="it-IT" sz="2000" b="1" dirty="0" err="1">
                <a:latin typeface="Nunito Sans"/>
                <a:ea typeface="Nunito Sans"/>
                <a:cs typeface="Nunito Sans"/>
                <a:sym typeface="Nunito Sans"/>
              </a:rPr>
              <a:t>PubSub</a:t>
            </a:r>
            <a:endParaRPr lang="it-IT" sz="2000" b="1" dirty="0"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dirty="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Azure Web </a:t>
            </a:r>
            <a:r>
              <a:rPr lang="it-IT" sz="900" dirty="0" err="1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PubSub</a:t>
            </a:r>
            <a:r>
              <a:rPr lang="it-IT" sz="900" dirty="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 è un servizio di messaggistica in tempo reale completamente gestito che consente di creare applicazioni web e mobili con funzionalità di messaggistica in tempo reale</a:t>
            </a:r>
            <a:endParaRPr lang="it-IT" sz="800" dirty="0">
              <a:solidFill>
                <a:schemeClr val="dk2"/>
              </a:solidFill>
              <a:latin typeface="Nunito Sans" panose="020B0604020202020204" charset="0"/>
              <a:ea typeface="Nunito Sans"/>
              <a:cs typeface="Nunito Sans"/>
              <a:sym typeface="Nunito Sans"/>
            </a:endParaRPr>
          </a:p>
        </p:txBody>
      </p:sp>
      <p:pic>
        <p:nvPicPr>
          <p:cNvPr id="3074" name="Picture 2" descr="Microsoft Azure Blob Storage | element61">
            <a:extLst>
              <a:ext uri="{FF2B5EF4-FFF2-40B4-BE49-F238E27FC236}">
                <a16:creationId xmlns:a16="http://schemas.microsoft.com/office/drawing/2014/main" id="{8FB4CA54-8833-0A97-501F-B7838C35C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20" y="1393674"/>
            <a:ext cx="1535999" cy="153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zure Functions (@AzureFunctions) / X">
            <a:extLst>
              <a:ext uri="{FF2B5EF4-FFF2-40B4-BE49-F238E27FC236}">
                <a16:creationId xmlns:a16="http://schemas.microsoft.com/office/drawing/2014/main" id="{A757C909-F9B5-E6C7-AA79-B24A51867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832" y="1340561"/>
            <a:ext cx="1535999" cy="153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ricing - Azure Web PubSub | Microsoft Azure">
            <a:extLst>
              <a:ext uri="{FF2B5EF4-FFF2-40B4-BE49-F238E27FC236}">
                <a16:creationId xmlns:a16="http://schemas.microsoft.com/office/drawing/2014/main" id="{56031518-72A5-9F67-A22F-0B7161A3E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467" y="1504732"/>
            <a:ext cx="2300302" cy="120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219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4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Tecnologie utilizzate</a:t>
            </a:r>
            <a:endParaRPr lang="it-IT" dirty="0"/>
          </a:p>
        </p:txBody>
      </p:sp>
      <p:sp>
        <p:nvSpPr>
          <p:cNvPr id="529" name="Google Shape;529;p44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31" name="Google Shape;531;p44"/>
          <p:cNvSpPr txBox="1"/>
          <p:nvPr/>
        </p:nvSpPr>
        <p:spPr>
          <a:xfrm>
            <a:off x="880212" y="3079817"/>
            <a:ext cx="1785726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Nunito Sans"/>
                <a:ea typeface="Nunito Sans"/>
                <a:cs typeface="Nunito Sans"/>
                <a:sym typeface="Nunito Sans"/>
              </a:rPr>
              <a:t>Azure Cosmos DB</a:t>
            </a:r>
            <a:br>
              <a:rPr lang="en" sz="2000" dirty="0">
                <a:latin typeface="Nunito Sans"/>
                <a:ea typeface="Nunito Sans"/>
                <a:cs typeface="Nunito Sans"/>
                <a:sym typeface="Nunito Sans"/>
              </a:rPr>
            </a:br>
            <a:r>
              <a:rPr lang="it-IT" sz="1100" dirty="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 Azure Cosmos DB è un database NoSQL completamente gestito che offre una scalabilità globale, una latenza minima e una disponibilità elevata. </a:t>
            </a:r>
            <a:endParaRPr sz="2000" dirty="0"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4102" name="Picture 6" descr="Cosmos DB - Database of Databases">
            <a:extLst>
              <a:ext uri="{FF2B5EF4-FFF2-40B4-BE49-F238E27FC236}">
                <a16:creationId xmlns:a16="http://schemas.microsoft.com/office/drawing/2014/main" id="{B18C40DE-E264-214D-7310-CC042F8D7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64" y="1658421"/>
            <a:ext cx="2707421" cy="142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5697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15E053C9-3ECD-A6A2-F622-3E66FD9AE0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25"/>
          <a:stretch/>
        </p:blipFill>
        <p:spPr>
          <a:xfrm>
            <a:off x="1647825" y="1126888"/>
            <a:ext cx="6153150" cy="3697850"/>
          </a:xfrm>
          <a:prstGeom prst="rect">
            <a:avLst/>
          </a:prstGeom>
        </p:spPr>
      </p:pic>
      <p:sp>
        <p:nvSpPr>
          <p:cNvPr id="528" name="Google Shape;528;p44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Architettura</a:t>
            </a:r>
          </a:p>
        </p:txBody>
      </p:sp>
      <p:sp>
        <p:nvSpPr>
          <p:cNvPr id="529" name="Google Shape;529;p44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4392C75F-4F43-4DCE-96D3-31A0B1E52A53}"/>
              </a:ext>
            </a:extLst>
          </p:cNvPr>
          <p:cNvSpPr/>
          <p:nvPr/>
        </p:nvSpPr>
        <p:spPr>
          <a:xfrm>
            <a:off x="7045036" y="4533850"/>
            <a:ext cx="1114291" cy="5817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0699C48E-3FBE-4B70-9BC6-60C2FAB0AB21}"/>
              </a:ext>
            </a:extLst>
          </p:cNvPr>
          <p:cNvSpPr/>
          <p:nvPr/>
        </p:nvSpPr>
        <p:spPr>
          <a:xfrm>
            <a:off x="7552588" y="4533850"/>
            <a:ext cx="1509219" cy="2202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0570856"/>
      </p:ext>
    </p:extLst>
  </p:cSld>
  <p:clrMapOvr>
    <a:masterClrMapping/>
  </p:clrMapOvr>
</p:sld>
</file>

<file path=ppt/theme/theme1.xml><?xml version="1.0" encoding="utf-8"?>
<a:theme xmlns:a="http://schemas.openxmlformats.org/drawingml/2006/main" name="Egeon template">
  <a:themeElements>
    <a:clrScheme name="Custom 347">
      <a:dk1>
        <a:srgbClr val="1B151B"/>
      </a:dk1>
      <a:lt1>
        <a:srgbClr val="FFFFFF"/>
      </a:lt1>
      <a:dk2>
        <a:srgbClr val="9E8D8B"/>
      </a:dk2>
      <a:lt2>
        <a:srgbClr val="F0EBE9"/>
      </a:lt2>
      <a:accent1>
        <a:srgbClr val="FF5454"/>
      </a:accent1>
      <a:accent2>
        <a:srgbClr val="F88326"/>
      </a:accent2>
      <a:accent3>
        <a:srgbClr val="C97140"/>
      </a:accent3>
      <a:accent4>
        <a:srgbClr val="FFB900"/>
      </a:accent4>
      <a:accent5>
        <a:srgbClr val="92C532"/>
      </a:accent5>
      <a:accent6>
        <a:srgbClr val="9F55A5"/>
      </a:accent6>
      <a:hlink>
        <a:srgbClr val="FF545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546A42E513DE542A130A2C827A653DA" ma:contentTypeVersion="7" ma:contentTypeDescription="Creare un nuovo documento." ma:contentTypeScope="" ma:versionID="f2be56b393914e6de8be7c52748cd46d">
  <xsd:schema xmlns:xsd="http://www.w3.org/2001/XMLSchema" xmlns:xs="http://www.w3.org/2001/XMLSchema" xmlns:p="http://schemas.microsoft.com/office/2006/metadata/properties" xmlns:ns2="4e4f823c-d47d-4d11-a295-e8cbde640e62" targetNamespace="http://schemas.microsoft.com/office/2006/metadata/properties" ma:root="true" ma:fieldsID="4fc97ae733963a9bfc54c3bf9df075a2" ns2:_="">
    <xsd:import namespace="4e4f823c-d47d-4d11-a295-e8cbde640e6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4f823c-d47d-4d11-a295-e8cbde640e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18240AC-3035-46D7-AEEF-C7BF46B00E1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892DED4-EB8F-4003-8993-6BEE87102F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e4f823c-d47d-4d11-a295-e8cbde640e6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8046C96-17C2-45AF-BCBD-AAD616BB0975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974</TotalTime>
  <Words>1431</Words>
  <Application>Microsoft Office PowerPoint</Application>
  <PresentationFormat>Presentazione su schermo (16:9)</PresentationFormat>
  <Paragraphs>142</Paragraphs>
  <Slides>19</Slides>
  <Notes>19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6" baseType="lpstr">
      <vt:lpstr>Nunito Sans</vt:lpstr>
      <vt:lpstr>Lexend Deca</vt:lpstr>
      <vt:lpstr>Baskerville Old Face</vt:lpstr>
      <vt:lpstr>Nunito Sans Light</vt:lpstr>
      <vt:lpstr>Calibri</vt:lpstr>
      <vt:lpstr>Arial</vt:lpstr>
      <vt:lpstr>Egeon template</vt:lpstr>
      <vt:lpstr>Presentazione standard di PowerPoint</vt:lpstr>
      <vt:lpstr>Presentazione standard di PowerPoint</vt:lpstr>
      <vt:lpstr>Funzionalità</vt:lpstr>
      <vt:lpstr>Funzionalità</vt:lpstr>
      <vt:lpstr>Perché Cloud Computing? </vt:lpstr>
      <vt:lpstr>Tecnologie utilizzate</vt:lpstr>
      <vt:lpstr>Tecnologie utilizzate</vt:lpstr>
      <vt:lpstr>Tecnologie utilizzate</vt:lpstr>
      <vt:lpstr>Architettura</vt:lpstr>
      <vt:lpstr>Azure Bot Service</vt:lpstr>
      <vt:lpstr>Azure Bot Service</vt:lpstr>
      <vt:lpstr>Strumenti per lo sviluppo</vt:lpstr>
      <vt:lpstr>Bot App Service</vt:lpstr>
      <vt:lpstr>UniEventBot</vt:lpstr>
      <vt:lpstr>UniEventBot</vt:lpstr>
      <vt:lpstr>UniEventBot</vt:lpstr>
      <vt:lpstr>UniEventBot</vt:lpstr>
      <vt:lpstr>Il Team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Dishfload</dc:title>
  <cp:lastModifiedBy>Antonio Lodato</cp:lastModifiedBy>
  <cp:revision>111</cp:revision>
  <dcterms:modified xsi:type="dcterms:W3CDTF">2024-07-23T01:03:22Z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0x0101001546A42E513DE542A130A2C827A653DA</vt:lpwstr>
  </property>
</Properties>
</file>